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2" r:id="rId3"/>
    <p:sldId id="257" r:id="rId4"/>
    <p:sldId id="258" r:id="rId5"/>
    <p:sldId id="259" r:id="rId6"/>
    <p:sldId id="261" r:id="rId7"/>
    <p:sldId id="264" r:id="rId8"/>
    <p:sldId id="265" r:id="rId9"/>
    <p:sldId id="266" r:id="rId10"/>
    <p:sldId id="268" r:id="rId11"/>
    <p:sldId id="271" r:id="rId12"/>
    <p:sldId id="273" r:id="rId13"/>
    <p:sldId id="276" r:id="rId14"/>
    <p:sldId id="279" r:id="rId15"/>
    <p:sldId id="284" r:id="rId16"/>
    <p:sldId id="285" r:id="rId17"/>
    <p:sldId id="286" r:id="rId18"/>
    <p:sldId id="287" r:id="rId19"/>
    <p:sldId id="288" r:id="rId20"/>
    <p:sldId id="289" r:id="rId21"/>
    <p:sldId id="297" r:id="rId22"/>
    <p:sldId id="291" r:id="rId23"/>
    <p:sldId id="292" r:id="rId24"/>
    <p:sldId id="296" r:id="rId25"/>
    <p:sldId id="295" r:id="rId26"/>
    <p:sldId id="293" r:id="rId27"/>
    <p:sldId id="294"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2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g>
</file>

<file path=ppt/media/image23.jpe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2/21/2024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2/21/2024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C1B25-3164-D8E2-06BC-C2FC77545837}"/>
              </a:ext>
            </a:extLst>
          </p:cNvPr>
          <p:cNvSpPr>
            <a:spLocks noGrp="1"/>
          </p:cNvSpPr>
          <p:nvPr>
            <p:ph type="ctrTitle"/>
          </p:nvPr>
        </p:nvSpPr>
        <p:spPr>
          <a:xfrm>
            <a:off x="1056640" y="1033847"/>
            <a:ext cx="8879839" cy="1612833"/>
          </a:xfrm>
        </p:spPr>
        <p:txBody>
          <a:bodyPr/>
          <a:lstStyle/>
          <a:p>
            <a:r>
              <a:rPr lang="en-IN" dirty="0"/>
              <a:t>Park harbour</a:t>
            </a:r>
          </a:p>
        </p:txBody>
      </p:sp>
      <p:sp>
        <p:nvSpPr>
          <p:cNvPr id="3" name="Subtitle 2">
            <a:extLst>
              <a:ext uri="{FF2B5EF4-FFF2-40B4-BE49-F238E27FC236}">
                <a16:creationId xmlns:a16="http://schemas.microsoft.com/office/drawing/2014/main" id="{A6EA9D97-56DB-C91F-FE88-AA6932069572}"/>
              </a:ext>
            </a:extLst>
          </p:cNvPr>
          <p:cNvSpPr>
            <a:spLocks noGrp="1"/>
          </p:cNvSpPr>
          <p:nvPr>
            <p:ph type="subTitle" idx="1"/>
          </p:nvPr>
        </p:nvSpPr>
        <p:spPr>
          <a:xfrm>
            <a:off x="1144904" y="2646680"/>
            <a:ext cx="8791575" cy="4069080"/>
          </a:xfrm>
        </p:spPr>
        <p:txBody>
          <a:bodyPr/>
          <a:lstStyle/>
          <a:p>
            <a:r>
              <a:rPr lang="en-IN" dirty="0"/>
              <a:t>-Revolutionizing urban parking solutions</a:t>
            </a:r>
          </a:p>
          <a:p>
            <a:endParaRPr lang="en-IN" dirty="0"/>
          </a:p>
          <a:p>
            <a:endParaRPr lang="en-IN" dirty="0"/>
          </a:p>
          <a:p>
            <a:endParaRPr lang="en-IN" dirty="0"/>
          </a:p>
          <a:p>
            <a:endParaRPr lang="en-US" dirty="0"/>
          </a:p>
          <a:p>
            <a:r>
              <a:rPr lang="en-US" dirty="0"/>
              <a:t>Presented By-</a:t>
            </a:r>
          </a:p>
          <a:p>
            <a:r>
              <a:rPr lang="en-US" dirty="0"/>
              <a:t>Harshal Ganesh Patil(239155)</a:t>
            </a:r>
          </a:p>
          <a:p>
            <a:r>
              <a:rPr lang="en-US" dirty="0"/>
              <a:t>Aman Gupta(239129)</a:t>
            </a:r>
          </a:p>
          <a:p>
            <a:endParaRPr lang="en-IN" dirty="0"/>
          </a:p>
        </p:txBody>
      </p:sp>
      <p:pic>
        <p:nvPicPr>
          <p:cNvPr id="4" name="Picture 3">
            <a:extLst>
              <a:ext uri="{FF2B5EF4-FFF2-40B4-BE49-F238E27FC236}">
                <a16:creationId xmlns:a16="http://schemas.microsoft.com/office/drawing/2014/main" id="{F2D05B07-8829-D5B9-BFD9-61B9B8C1C094}"/>
              </a:ext>
            </a:extLst>
          </p:cNvPr>
          <p:cNvPicPr>
            <a:picLocks noChangeAspect="1"/>
          </p:cNvPicPr>
          <p:nvPr/>
        </p:nvPicPr>
        <p:blipFill>
          <a:blip r:embed="rId2"/>
          <a:stretch>
            <a:fillRect/>
          </a:stretch>
        </p:blipFill>
        <p:spPr>
          <a:xfrm>
            <a:off x="9721516" y="5975331"/>
            <a:ext cx="2386572" cy="835143"/>
          </a:xfrm>
          <a:prstGeom prst="rect">
            <a:avLst/>
          </a:prstGeom>
        </p:spPr>
      </p:pic>
      <p:pic>
        <p:nvPicPr>
          <p:cNvPr id="5" name="Google Shape;170;p1" descr="Institute for Advanced Computing and Software Development (IACSD) logo">
            <a:extLst>
              <a:ext uri="{FF2B5EF4-FFF2-40B4-BE49-F238E27FC236}">
                <a16:creationId xmlns:a16="http://schemas.microsoft.com/office/drawing/2014/main" id="{69482D65-0AAD-5715-2429-943F8D106067}"/>
              </a:ext>
            </a:extLst>
          </p:cNvPr>
          <p:cNvPicPr preferRelativeResize="0"/>
          <p:nvPr/>
        </p:nvPicPr>
        <p:blipFill rotWithShape="1">
          <a:blip r:embed="rId3">
            <a:alphaModFix/>
          </a:blip>
          <a:srcRect/>
          <a:stretch/>
        </p:blipFill>
        <p:spPr>
          <a:xfrm>
            <a:off x="11033759" y="47526"/>
            <a:ext cx="1074329" cy="986321"/>
          </a:xfrm>
          <a:prstGeom prst="rect">
            <a:avLst/>
          </a:prstGeom>
          <a:noFill/>
          <a:ln>
            <a:noFill/>
          </a:ln>
        </p:spPr>
      </p:pic>
      <p:sp>
        <p:nvSpPr>
          <p:cNvPr id="6" name="TextBox 5">
            <a:extLst>
              <a:ext uri="{FF2B5EF4-FFF2-40B4-BE49-F238E27FC236}">
                <a16:creationId xmlns:a16="http://schemas.microsoft.com/office/drawing/2014/main" id="{8ECB0EE3-EA1E-4319-5B29-4F730FB28737}"/>
              </a:ext>
            </a:extLst>
          </p:cNvPr>
          <p:cNvSpPr txBox="1"/>
          <p:nvPr/>
        </p:nvSpPr>
        <p:spPr>
          <a:xfrm>
            <a:off x="6373768" y="6162952"/>
            <a:ext cx="3180743" cy="400110"/>
          </a:xfrm>
          <a:prstGeom prst="rect">
            <a:avLst/>
          </a:prstGeom>
          <a:noFill/>
        </p:spPr>
        <p:txBody>
          <a:bodyPr wrap="none" rtlCol="0">
            <a:spAutoFit/>
          </a:bodyPr>
          <a:lstStyle/>
          <a:p>
            <a:r>
              <a:rPr lang="en-IN" sz="2000" dirty="0">
                <a:solidFill>
                  <a:srgbClr val="82FFFF"/>
                </a:solidFill>
              </a:rPr>
              <a:t>GUIDED BY – GAURI KADAM</a:t>
            </a:r>
          </a:p>
        </p:txBody>
      </p:sp>
      <p:pic>
        <p:nvPicPr>
          <p:cNvPr id="7" name="Picture 6">
            <a:extLst>
              <a:ext uri="{FF2B5EF4-FFF2-40B4-BE49-F238E27FC236}">
                <a16:creationId xmlns:a16="http://schemas.microsoft.com/office/drawing/2014/main" id="{9F0F1DA8-8F93-E32C-BA78-B9C2C3AB3996}"/>
              </a:ext>
            </a:extLst>
          </p:cNvPr>
          <p:cNvPicPr>
            <a:picLocks noChangeAspect="1"/>
          </p:cNvPicPr>
          <p:nvPr/>
        </p:nvPicPr>
        <p:blipFill>
          <a:blip r:embed="rId4"/>
          <a:stretch>
            <a:fillRect/>
          </a:stretch>
        </p:blipFill>
        <p:spPr>
          <a:xfrm>
            <a:off x="6661134" y="1604500"/>
            <a:ext cx="4372625" cy="3648999"/>
          </a:xfrm>
          <a:prstGeom prst="rect">
            <a:avLst/>
          </a:prstGeom>
        </p:spPr>
      </p:pic>
    </p:spTree>
    <p:extLst>
      <p:ext uri="{BB962C8B-B14F-4D97-AF65-F5344CB8AC3E}">
        <p14:creationId xmlns:p14="http://schemas.microsoft.com/office/powerpoint/2010/main" val="42532859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63F852-9DF5-4AAF-3D03-094607FC0F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A33D28-0A88-8815-EE5A-19AC6F167120}"/>
              </a:ext>
            </a:extLst>
          </p:cNvPr>
          <p:cNvSpPr>
            <a:spLocks noGrp="1"/>
          </p:cNvSpPr>
          <p:nvPr>
            <p:ph type="title"/>
          </p:nvPr>
        </p:nvSpPr>
        <p:spPr>
          <a:xfrm>
            <a:off x="1141411" y="357385"/>
            <a:ext cx="9905998" cy="680893"/>
          </a:xfrm>
        </p:spPr>
        <p:txBody>
          <a:bodyPr/>
          <a:lstStyle/>
          <a:p>
            <a:pPr algn="ctr"/>
            <a:r>
              <a:rPr lang="en-IN" dirty="0"/>
              <a:t>database REQUIREMENTS</a:t>
            </a:r>
          </a:p>
        </p:txBody>
      </p:sp>
      <p:sp>
        <p:nvSpPr>
          <p:cNvPr id="3" name="Content Placeholder 2">
            <a:extLst>
              <a:ext uri="{FF2B5EF4-FFF2-40B4-BE49-F238E27FC236}">
                <a16:creationId xmlns:a16="http://schemas.microsoft.com/office/drawing/2014/main" id="{DB7660DF-482A-B7F6-B341-28A54670DDC3}"/>
              </a:ext>
            </a:extLst>
          </p:cNvPr>
          <p:cNvSpPr>
            <a:spLocks noGrp="1"/>
          </p:cNvSpPr>
          <p:nvPr>
            <p:ph idx="1"/>
          </p:nvPr>
        </p:nvSpPr>
        <p:spPr>
          <a:xfrm>
            <a:off x="1141411" y="1719171"/>
            <a:ext cx="9905999" cy="902637"/>
          </a:xfrm>
        </p:spPr>
        <p:txBody>
          <a:bodyPr>
            <a:normAutofit/>
          </a:bodyPr>
          <a:lstStyle/>
          <a:p>
            <a:pPr algn="l">
              <a:buFont typeface="Arial" panose="020B0604020202020204" pitchFamily="34" charset="0"/>
              <a:buChar char="•"/>
            </a:pPr>
            <a:r>
              <a:rPr lang="en-US" sz="2000" b="0" i="0" dirty="0">
                <a:effectLst/>
              </a:rPr>
              <a:t>MySQL will be used to store user profiles, parking space details, reservations, and financial transactions.</a:t>
            </a:r>
          </a:p>
          <a:p>
            <a:pPr marL="0" indent="0" algn="l">
              <a:buNone/>
            </a:pPr>
            <a:endParaRPr lang="en-US" b="0" i="0" dirty="0">
              <a:solidFill>
                <a:srgbClr val="0D0D0D"/>
              </a:solidFill>
              <a:effectLst/>
              <a:latin typeface="Söhne"/>
            </a:endParaRPr>
          </a:p>
        </p:txBody>
      </p:sp>
      <p:sp>
        <p:nvSpPr>
          <p:cNvPr id="4" name="Title 1">
            <a:extLst>
              <a:ext uri="{FF2B5EF4-FFF2-40B4-BE49-F238E27FC236}">
                <a16:creationId xmlns:a16="http://schemas.microsoft.com/office/drawing/2014/main" id="{3B0886A2-1FA2-3C7D-9CA4-F87EA0050941}"/>
              </a:ext>
            </a:extLst>
          </p:cNvPr>
          <p:cNvSpPr txBox="1">
            <a:spLocks/>
          </p:cNvSpPr>
          <p:nvPr/>
        </p:nvSpPr>
        <p:spPr>
          <a:xfrm>
            <a:off x="1141411" y="1038278"/>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5.1 database design </a:t>
            </a:r>
          </a:p>
        </p:txBody>
      </p:sp>
      <p:sp>
        <p:nvSpPr>
          <p:cNvPr id="5" name="Title 1">
            <a:extLst>
              <a:ext uri="{FF2B5EF4-FFF2-40B4-BE49-F238E27FC236}">
                <a16:creationId xmlns:a16="http://schemas.microsoft.com/office/drawing/2014/main" id="{6B8C1318-42D7-A239-2559-EBEA2C98F3DD}"/>
              </a:ext>
            </a:extLst>
          </p:cNvPr>
          <p:cNvSpPr txBox="1">
            <a:spLocks/>
          </p:cNvSpPr>
          <p:nvPr/>
        </p:nvSpPr>
        <p:spPr>
          <a:xfrm>
            <a:off x="1141411" y="2738475"/>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IN" dirty="0"/>
              <a:t>User interface REQUIREMENTS</a:t>
            </a:r>
          </a:p>
        </p:txBody>
      </p:sp>
      <p:sp>
        <p:nvSpPr>
          <p:cNvPr id="6" name="Title 1">
            <a:extLst>
              <a:ext uri="{FF2B5EF4-FFF2-40B4-BE49-F238E27FC236}">
                <a16:creationId xmlns:a16="http://schemas.microsoft.com/office/drawing/2014/main" id="{8C62E3AA-4C96-F023-BBE0-40FD3DEFD559}"/>
              </a:ext>
            </a:extLst>
          </p:cNvPr>
          <p:cNvSpPr txBox="1">
            <a:spLocks/>
          </p:cNvSpPr>
          <p:nvPr/>
        </p:nvSpPr>
        <p:spPr>
          <a:xfrm>
            <a:off x="1141411" y="3419368"/>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6.1 user – friendly interface </a:t>
            </a:r>
          </a:p>
        </p:txBody>
      </p:sp>
      <p:sp>
        <p:nvSpPr>
          <p:cNvPr id="7" name="Content Placeholder 2">
            <a:extLst>
              <a:ext uri="{FF2B5EF4-FFF2-40B4-BE49-F238E27FC236}">
                <a16:creationId xmlns:a16="http://schemas.microsoft.com/office/drawing/2014/main" id="{259B7A79-5CC9-82E6-3656-FFEF0E853394}"/>
              </a:ext>
            </a:extLst>
          </p:cNvPr>
          <p:cNvSpPr txBox="1">
            <a:spLocks/>
          </p:cNvSpPr>
          <p:nvPr/>
        </p:nvSpPr>
        <p:spPr>
          <a:xfrm>
            <a:off x="1141411" y="4100261"/>
            <a:ext cx="9905999" cy="1076960"/>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The application shall have an intuitive and responsive UI using ReactJS.</a:t>
            </a:r>
          </a:p>
          <a:p>
            <a:r>
              <a:rPr lang="en-US" sz="2000" dirty="0"/>
              <a:t>Clear navigation and easy access to features.</a:t>
            </a:r>
          </a:p>
          <a:p>
            <a:pPr marL="0" indent="0">
              <a:buFont typeface="Arial" panose="020B0604020202020204" pitchFamily="34" charset="0"/>
              <a:buNone/>
            </a:pPr>
            <a:endParaRPr lang="en-US" dirty="0">
              <a:solidFill>
                <a:srgbClr val="0D0D0D"/>
              </a:solidFill>
              <a:latin typeface="Söhne"/>
            </a:endParaRPr>
          </a:p>
        </p:txBody>
      </p:sp>
    </p:spTree>
    <p:extLst>
      <p:ext uri="{BB962C8B-B14F-4D97-AF65-F5344CB8AC3E}">
        <p14:creationId xmlns:p14="http://schemas.microsoft.com/office/powerpoint/2010/main" val="20193619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9AC5D5-A3ED-658E-85B8-B1F6813858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DA011F-0D58-7872-9792-BB25B5188C55}"/>
              </a:ext>
            </a:extLst>
          </p:cNvPr>
          <p:cNvSpPr>
            <a:spLocks noGrp="1"/>
          </p:cNvSpPr>
          <p:nvPr>
            <p:ph type="title"/>
          </p:nvPr>
        </p:nvSpPr>
        <p:spPr>
          <a:xfrm>
            <a:off x="1141413" y="1194425"/>
            <a:ext cx="9905998" cy="680893"/>
          </a:xfrm>
        </p:spPr>
        <p:txBody>
          <a:bodyPr/>
          <a:lstStyle/>
          <a:p>
            <a:pPr algn="ctr"/>
            <a:r>
              <a:rPr lang="en-IN" dirty="0"/>
              <a:t>SRS - conclusion</a:t>
            </a:r>
          </a:p>
        </p:txBody>
      </p:sp>
      <p:sp>
        <p:nvSpPr>
          <p:cNvPr id="3" name="Content Placeholder 2">
            <a:extLst>
              <a:ext uri="{FF2B5EF4-FFF2-40B4-BE49-F238E27FC236}">
                <a16:creationId xmlns:a16="http://schemas.microsoft.com/office/drawing/2014/main" id="{12E21A78-CF12-2727-54FB-B9572EAF0208}"/>
              </a:ext>
            </a:extLst>
          </p:cNvPr>
          <p:cNvSpPr>
            <a:spLocks noGrp="1"/>
          </p:cNvSpPr>
          <p:nvPr>
            <p:ph idx="1"/>
          </p:nvPr>
        </p:nvSpPr>
        <p:spPr>
          <a:xfrm>
            <a:off x="1141412" y="1875318"/>
            <a:ext cx="9905999" cy="3445845"/>
          </a:xfrm>
        </p:spPr>
        <p:txBody>
          <a:bodyPr>
            <a:normAutofit/>
          </a:bodyPr>
          <a:lstStyle/>
          <a:p>
            <a:pPr algn="l">
              <a:buFont typeface="Arial" panose="020B0604020202020204" pitchFamily="34" charset="0"/>
              <a:buChar char="•"/>
            </a:pPr>
            <a:r>
              <a:rPr lang="en-US" sz="2000" b="0" i="0" dirty="0">
                <a:effectLst/>
              </a:rPr>
              <a:t>The "Park Harbour" SRS outlines the requirements for the development of a comprehensive web application addressing urban parking challenges. By leveraging Java, ReactJS, MySQL, and Spring Boot, the platform aims to redefine urban parking with a focus on convenience, safety, and economic opportunities.</a:t>
            </a:r>
          </a:p>
        </p:txBody>
      </p:sp>
      <p:sp>
        <p:nvSpPr>
          <p:cNvPr id="4" name="Title 1">
            <a:extLst>
              <a:ext uri="{FF2B5EF4-FFF2-40B4-BE49-F238E27FC236}">
                <a16:creationId xmlns:a16="http://schemas.microsoft.com/office/drawing/2014/main" id="{965046D7-A28F-FC94-07AA-9B2587152544}"/>
              </a:ext>
            </a:extLst>
          </p:cNvPr>
          <p:cNvSpPr txBox="1">
            <a:spLocks/>
          </p:cNvSpPr>
          <p:nvPr/>
        </p:nvSpPr>
        <p:spPr>
          <a:xfrm>
            <a:off x="1141411" y="3444865"/>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IN"/>
              <a:t>SRS - constraints</a:t>
            </a:r>
            <a:endParaRPr lang="en-IN" dirty="0"/>
          </a:p>
        </p:txBody>
      </p:sp>
      <p:sp>
        <p:nvSpPr>
          <p:cNvPr id="5" name="Content Placeholder 2">
            <a:extLst>
              <a:ext uri="{FF2B5EF4-FFF2-40B4-BE49-F238E27FC236}">
                <a16:creationId xmlns:a16="http://schemas.microsoft.com/office/drawing/2014/main" id="{F174E1D2-2CA8-3974-96EF-7BE52E0BAD0D}"/>
              </a:ext>
            </a:extLst>
          </p:cNvPr>
          <p:cNvSpPr txBox="1">
            <a:spLocks/>
          </p:cNvSpPr>
          <p:nvPr/>
        </p:nvSpPr>
        <p:spPr>
          <a:xfrm>
            <a:off x="1141410" y="4101156"/>
            <a:ext cx="9905999" cy="144503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a:t>The application will initially support English language only.</a:t>
            </a:r>
          </a:p>
          <a:p>
            <a:r>
              <a:rPr lang="en-US" sz="2000"/>
              <a:t>Availability of real-time location data for accurate parking space suggestions.</a:t>
            </a:r>
          </a:p>
          <a:p>
            <a:pPr marL="0" indent="0">
              <a:buFont typeface="Arial" panose="020B0604020202020204" pitchFamily="34" charset="0"/>
              <a:buNone/>
            </a:pPr>
            <a:endParaRPr lang="en-US" dirty="0">
              <a:solidFill>
                <a:srgbClr val="0D0D0D"/>
              </a:solidFill>
              <a:latin typeface="Söhne"/>
            </a:endParaRPr>
          </a:p>
        </p:txBody>
      </p:sp>
    </p:spTree>
    <p:extLst>
      <p:ext uri="{BB962C8B-B14F-4D97-AF65-F5344CB8AC3E}">
        <p14:creationId xmlns:p14="http://schemas.microsoft.com/office/powerpoint/2010/main" val="17685242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C81783-96E9-9F0D-CF91-C0CAF87809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B90AE5-12A6-B9F2-D158-8AD9CF23A7C3}"/>
              </a:ext>
            </a:extLst>
          </p:cNvPr>
          <p:cNvSpPr>
            <a:spLocks noGrp="1"/>
          </p:cNvSpPr>
          <p:nvPr>
            <p:ph type="title"/>
          </p:nvPr>
        </p:nvSpPr>
        <p:spPr>
          <a:xfrm>
            <a:off x="1143001" y="355957"/>
            <a:ext cx="9905998" cy="680893"/>
          </a:xfrm>
        </p:spPr>
        <p:txBody>
          <a:bodyPr/>
          <a:lstStyle/>
          <a:p>
            <a:pPr algn="ctr"/>
            <a:r>
              <a:rPr lang="en-IN" dirty="0"/>
              <a:t>Hardware REQUIREMENTS</a:t>
            </a:r>
          </a:p>
        </p:txBody>
      </p:sp>
      <p:sp>
        <p:nvSpPr>
          <p:cNvPr id="3" name="Content Placeholder 2">
            <a:extLst>
              <a:ext uri="{FF2B5EF4-FFF2-40B4-BE49-F238E27FC236}">
                <a16:creationId xmlns:a16="http://schemas.microsoft.com/office/drawing/2014/main" id="{51F127EC-171D-183C-6C6C-A20240B1DB4A}"/>
              </a:ext>
            </a:extLst>
          </p:cNvPr>
          <p:cNvSpPr>
            <a:spLocks noGrp="1"/>
          </p:cNvSpPr>
          <p:nvPr>
            <p:ph idx="1"/>
          </p:nvPr>
        </p:nvSpPr>
        <p:spPr>
          <a:xfrm>
            <a:off x="552132" y="1875586"/>
            <a:ext cx="3400108" cy="3005757"/>
          </a:xfrm>
        </p:spPr>
        <p:txBody>
          <a:bodyPr>
            <a:normAutofit/>
          </a:bodyPr>
          <a:lstStyle/>
          <a:p>
            <a:pPr algn="l">
              <a:buFont typeface="Arial" panose="020B0604020202020204" pitchFamily="34" charset="0"/>
              <a:buChar char="•"/>
            </a:pPr>
            <a:r>
              <a:rPr lang="en-US" sz="2000" b="0" i="0" dirty="0">
                <a:effectLst/>
              </a:rPr>
              <a:t>Dual-core processor or higher</a:t>
            </a:r>
          </a:p>
          <a:p>
            <a:pPr algn="l">
              <a:buFont typeface="Arial" panose="020B0604020202020204" pitchFamily="34" charset="0"/>
              <a:buChar char="•"/>
            </a:pPr>
            <a:r>
              <a:rPr lang="en-US" sz="2000" b="0" i="0" dirty="0">
                <a:effectLst/>
              </a:rPr>
              <a:t>Minimum 8 GB RAM</a:t>
            </a:r>
          </a:p>
          <a:p>
            <a:pPr algn="l">
              <a:buFont typeface="Arial" panose="020B0604020202020204" pitchFamily="34" charset="0"/>
              <a:buChar char="•"/>
            </a:pPr>
            <a:r>
              <a:rPr lang="en-US" sz="2000" b="0" i="0" dirty="0">
                <a:effectLst/>
              </a:rPr>
              <a:t>Solid State Drive (SSD) for faster data access</a:t>
            </a:r>
          </a:p>
          <a:p>
            <a:pPr algn="l">
              <a:buFont typeface="Arial" panose="020B0604020202020204" pitchFamily="34" charset="0"/>
              <a:buChar char="•"/>
            </a:pPr>
            <a:r>
              <a:rPr lang="en-US" sz="2000" b="0" i="0" dirty="0">
                <a:effectLst/>
              </a:rPr>
              <a:t>Reliable internet connection with sufficient bandwidth</a:t>
            </a:r>
          </a:p>
          <a:p>
            <a:pPr marL="0" indent="0" algn="l">
              <a:buNone/>
            </a:pPr>
            <a:endParaRPr lang="en-US" b="0" i="0" dirty="0">
              <a:solidFill>
                <a:srgbClr val="0D0D0D"/>
              </a:solidFill>
              <a:effectLst/>
              <a:latin typeface="Söhne"/>
            </a:endParaRPr>
          </a:p>
        </p:txBody>
      </p:sp>
      <p:sp>
        <p:nvSpPr>
          <p:cNvPr id="4" name="Title 1">
            <a:extLst>
              <a:ext uri="{FF2B5EF4-FFF2-40B4-BE49-F238E27FC236}">
                <a16:creationId xmlns:a16="http://schemas.microsoft.com/office/drawing/2014/main" id="{C41F2738-6527-5526-FF9D-6F46C2272AC2}"/>
              </a:ext>
            </a:extLst>
          </p:cNvPr>
          <p:cNvSpPr txBox="1">
            <a:spLocks/>
          </p:cNvSpPr>
          <p:nvPr/>
        </p:nvSpPr>
        <p:spPr>
          <a:xfrm>
            <a:off x="917892" y="1194693"/>
            <a:ext cx="3400109"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1 server : </a:t>
            </a:r>
          </a:p>
        </p:txBody>
      </p:sp>
      <p:sp>
        <p:nvSpPr>
          <p:cNvPr id="5" name="Title 1">
            <a:extLst>
              <a:ext uri="{FF2B5EF4-FFF2-40B4-BE49-F238E27FC236}">
                <a16:creationId xmlns:a16="http://schemas.microsoft.com/office/drawing/2014/main" id="{1FD42E9B-F593-A1C7-1684-E1B967800BD4}"/>
              </a:ext>
            </a:extLst>
          </p:cNvPr>
          <p:cNvSpPr txBox="1">
            <a:spLocks/>
          </p:cNvSpPr>
          <p:nvPr/>
        </p:nvSpPr>
        <p:spPr>
          <a:xfrm>
            <a:off x="4084319" y="1184533"/>
            <a:ext cx="3759201"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2 database server :</a:t>
            </a:r>
          </a:p>
        </p:txBody>
      </p:sp>
      <p:sp>
        <p:nvSpPr>
          <p:cNvPr id="6" name="Content Placeholder 2">
            <a:extLst>
              <a:ext uri="{FF2B5EF4-FFF2-40B4-BE49-F238E27FC236}">
                <a16:creationId xmlns:a16="http://schemas.microsoft.com/office/drawing/2014/main" id="{CDCBD080-E5E8-2B97-5F6F-2C4A285A90DB}"/>
              </a:ext>
            </a:extLst>
          </p:cNvPr>
          <p:cNvSpPr txBox="1">
            <a:spLocks/>
          </p:cNvSpPr>
          <p:nvPr/>
        </p:nvSpPr>
        <p:spPr>
          <a:xfrm>
            <a:off x="3992879" y="1885746"/>
            <a:ext cx="3759201" cy="366042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Adequate storage space for the database</a:t>
            </a:r>
          </a:p>
          <a:p>
            <a:r>
              <a:rPr lang="en-US" sz="2000" dirty="0"/>
              <a:t>Recommended: Separate server for the database for better performance</a:t>
            </a:r>
          </a:p>
          <a:p>
            <a:r>
              <a:rPr lang="en-US" sz="2000" dirty="0"/>
              <a:t>Backup and recovery system for data protection</a:t>
            </a:r>
          </a:p>
        </p:txBody>
      </p:sp>
      <p:sp>
        <p:nvSpPr>
          <p:cNvPr id="7" name="Title 1">
            <a:extLst>
              <a:ext uri="{FF2B5EF4-FFF2-40B4-BE49-F238E27FC236}">
                <a16:creationId xmlns:a16="http://schemas.microsoft.com/office/drawing/2014/main" id="{FF2423BE-9A64-7158-5488-BAB9FB0E5656}"/>
              </a:ext>
            </a:extLst>
          </p:cNvPr>
          <p:cNvSpPr txBox="1">
            <a:spLocks/>
          </p:cNvSpPr>
          <p:nvPr/>
        </p:nvSpPr>
        <p:spPr>
          <a:xfrm>
            <a:off x="8138159" y="1219563"/>
            <a:ext cx="3522029" cy="5787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a:t>3 client devices :</a:t>
            </a:r>
            <a:endParaRPr lang="en-IN" sz="3200" dirty="0"/>
          </a:p>
        </p:txBody>
      </p:sp>
      <p:sp>
        <p:nvSpPr>
          <p:cNvPr id="8" name="Content Placeholder 2">
            <a:extLst>
              <a:ext uri="{FF2B5EF4-FFF2-40B4-BE49-F238E27FC236}">
                <a16:creationId xmlns:a16="http://schemas.microsoft.com/office/drawing/2014/main" id="{22AC896A-8FFF-F45E-CF87-978339FAC280}"/>
              </a:ext>
            </a:extLst>
          </p:cNvPr>
          <p:cNvSpPr txBox="1">
            <a:spLocks/>
          </p:cNvSpPr>
          <p:nvPr/>
        </p:nvSpPr>
        <p:spPr>
          <a:xfrm>
            <a:off x="7975600" y="1911149"/>
            <a:ext cx="3637281" cy="270603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Personal computers, laptops, or tablets</a:t>
            </a:r>
          </a:p>
          <a:p>
            <a:r>
              <a:rPr lang="en-US" sz="2000" dirty="0"/>
              <a:t>Internet connectivity</a:t>
            </a:r>
          </a:p>
          <a:p>
            <a:r>
              <a:rPr lang="en-US" sz="2000" dirty="0"/>
              <a:t>Modern web browsers such as Google Chrome, Mozilla Firefox, or Safari</a:t>
            </a:r>
          </a:p>
        </p:txBody>
      </p:sp>
    </p:spTree>
    <p:extLst>
      <p:ext uri="{BB962C8B-B14F-4D97-AF65-F5344CB8AC3E}">
        <p14:creationId xmlns:p14="http://schemas.microsoft.com/office/powerpoint/2010/main" val="25404952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B263A-64D3-A709-E7C7-74CD32CBFC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89C438-9C38-AFA6-92ED-85BB82A130BC}"/>
              </a:ext>
            </a:extLst>
          </p:cNvPr>
          <p:cNvSpPr>
            <a:spLocks noGrp="1"/>
          </p:cNvSpPr>
          <p:nvPr>
            <p:ph type="title"/>
          </p:nvPr>
        </p:nvSpPr>
        <p:spPr>
          <a:xfrm>
            <a:off x="1141411" y="357385"/>
            <a:ext cx="9905998" cy="680893"/>
          </a:xfrm>
        </p:spPr>
        <p:txBody>
          <a:bodyPr/>
          <a:lstStyle/>
          <a:p>
            <a:pPr algn="ctr"/>
            <a:r>
              <a:rPr lang="en-IN" dirty="0"/>
              <a:t>software REQUIREMENTS</a:t>
            </a:r>
          </a:p>
        </p:txBody>
      </p:sp>
      <p:sp>
        <p:nvSpPr>
          <p:cNvPr id="3" name="Content Placeholder 2">
            <a:extLst>
              <a:ext uri="{FF2B5EF4-FFF2-40B4-BE49-F238E27FC236}">
                <a16:creationId xmlns:a16="http://schemas.microsoft.com/office/drawing/2014/main" id="{BC23AF30-6FEB-902C-56DF-6C6ED7F9297D}"/>
              </a:ext>
            </a:extLst>
          </p:cNvPr>
          <p:cNvSpPr>
            <a:spLocks noGrp="1"/>
          </p:cNvSpPr>
          <p:nvPr>
            <p:ph idx="1"/>
          </p:nvPr>
        </p:nvSpPr>
        <p:spPr>
          <a:xfrm>
            <a:off x="1141410" y="1784052"/>
            <a:ext cx="9905999" cy="1644317"/>
          </a:xfrm>
        </p:spPr>
        <p:txBody>
          <a:bodyPr>
            <a:normAutofit/>
          </a:bodyPr>
          <a:lstStyle/>
          <a:p>
            <a:pPr algn="l">
              <a:buFont typeface="Arial" panose="020B0604020202020204" pitchFamily="34" charset="0"/>
              <a:buChar char="•"/>
            </a:pPr>
            <a:r>
              <a:rPr lang="en-IN" sz="2000" b="0" i="0" dirty="0">
                <a:effectLst/>
              </a:rPr>
              <a:t>Server: Linux-based OS (e.g., Ubuntu, CentOS) or Windows Server</a:t>
            </a:r>
          </a:p>
          <a:p>
            <a:pPr algn="l">
              <a:buFont typeface="Arial" panose="020B0604020202020204" pitchFamily="34" charset="0"/>
              <a:buChar char="•"/>
            </a:pPr>
            <a:r>
              <a:rPr lang="en-IN" sz="2000" b="0" i="0" dirty="0">
                <a:effectLst/>
              </a:rPr>
              <a:t>Database Server: Compatible OS with the chosen database management system</a:t>
            </a:r>
          </a:p>
          <a:p>
            <a:pPr algn="l">
              <a:buFont typeface="Arial" panose="020B0604020202020204" pitchFamily="34" charset="0"/>
              <a:buChar char="•"/>
            </a:pPr>
            <a:r>
              <a:rPr lang="en-IN" sz="2000" b="0" i="0" dirty="0">
                <a:effectLst/>
              </a:rPr>
              <a:t>Client Devices: Windows, macOS, Linux, or any OS supported by modern web browsers</a:t>
            </a:r>
          </a:p>
          <a:p>
            <a:pPr marL="0" indent="0" algn="l">
              <a:buNone/>
            </a:pPr>
            <a:endParaRPr lang="en-US" b="0" i="0" dirty="0">
              <a:solidFill>
                <a:srgbClr val="0D0D0D"/>
              </a:solidFill>
              <a:effectLst/>
              <a:latin typeface="Söhne"/>
            </a:endParaRPr>
          </a:p>
        </p:txBody>
      </p:sp>
      <p:sp>
        <p:nvSpPr>
          <p:cNvPr id="4" name="Title 1">
            <a:extLst>
              <a:ext uri="{FF2B5EF4-FFF2-40B4-BE49-F238E27FC236}">
                <a16:creationId xmlns:a16="http://schemas.microsoft.com/office/drawing/2014/main" id="{BDF648F9-F04C-087B-A6A1-449FEDB9FE29}"/>
              </a:ext>
            </a:extLst>
          </p:cNvPr>
          <p:cNvSpPr txBox="1">
            <a:spLocks/>
          </p:cNvSpPr>
          <p:nvPr/>
        </p:nvSpPr>
        <p:spPr>
          <a:xfrm>
            <a:off x="1141411" y="1113319"/>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1 operating system : </a:t>
            </a:r>
          </a:p>
        </p:txBody>
      </p:sp>
      <p:sp>
        <p:nvSpPr>
          <p:cNvPr id="5" name="Title 1">
            <a:extLst>
              <a:ext uri="{FF2B5EF4-FFF2-40B4-BE49-F238E27FC236}">
                <a16:creationId xmlns:a16="http://schemas.microsoft.com/office/drawing/2014/main" id="{05EC64CB-F780-9733-FB08-4718380925EF}"/>
              </a:ext>
            </a:extLst>
          </p:cNvPr>
          <p:cNvSpPr txBox="1">
            <a:spLocks/>
          </p:cNvSpPr>
          <p:nvPr/>
        </p:nvSpPr>
        <p:spPr>
          <a:xfrm>
            <a:off x="1141409" y="3428369"/>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a:t>2 web server :</a:t>
            </a:r>
            <a:endParaRPr lang="en-IN" sz="3200" dirty="0"/>
          </a:p>
        </p:txBody>
      </p:sp>
      <p:sp>
        <p:nvSpPr>
          <p:cNvPr id="6" name="Content Placeholder 2">
            <a:extLst>
              <a:ext uri="{FF2B5EF4-FFF2-40B4-BE49-F238E27FC236}">
                <a16:creationId xmlns:a16="http://schemas.microsoft.com/office/drawing/2014/main" id="{6E715732-CB7D-6CBE-7ABD-4A61B6FFCCBC}"/>
              </a:ext>
            </a:extLst>
          </p:cNvPr>
          <p:cNvSpPr txBox="1">
            <a:spLocks/>
          </p:cNvSpPr>
          <p:nvPr/>
        </p:nvSpPr>
        <p:spPr>
          <a:xfrm>
            <a:off x="1141408" y="4099102"/>
            <a:ext cx="9905999" cy="523698"/>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Apache, Nginx, or any other suitable web server</a:t>
            </a:r>
          </a:p>
        </p:txBody>
      </p:sp>
      <p:sp>
        <p:nvSpPr>
          <p:cNvPr id="7" name="Title 1">
            <a:extLst>
              <a:ext uri="{FF2B5EF4-FFF2-40B4-BE49-F238E27FC236}">
                <a16:creationId xmlns:a16="http://schemas.microsoft.com/office/drawing/2014/main" id="{41A05391-B276-5793-F44E-8CDAA7D5A03D}"/>
              </a:ext>
            </a:extLst>
          </p:cNvPr>
          <p:cNvSpPr txBox="1">
            <a:spLocks/>
          </p:cNvSpPr>
          <p:nvPr/>
        </p:nvSpPr>
        <p:spPr>
          <a:xfrm>
            <a:off x="1141407" y="4628679"/>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a:t>3 database management system :</a:t>
            </a:r>
            <a:endParaRPr lang="en-IN" sz="3200" dirty="0"/>
          </a:p>
        </p:txBody>
      </p:sp>
      <p:sp>
        <p:nvSpPr>
          <p:cNvPr id="8" name="Content Placeholder 2">
            <a:extLst>
              <a:ext uri="{FF2B5EF4-FFF2-40B4-BE49-F238E27FC236}">
                <a16:creationId xmlns:a16="http://schemas.microsoft.com/office/drawing/2014/main" id="{19B37809-9830-7A91-FF47-F90205A85702}"/>
              </a:ext>
            </a:extLst>
          </p:cNvPr>
          <p:cNvSpPr txBox="1">
            <a:spLocks/>
          </p:cNvSpPr>
          <p:nvPr/>
        </p:nvSpPr>
        <p:spPr>
          <a:xfrm>
            <a:off x="1141406" y="5309572"/>
            <a:ext cx="9905999" cy="136269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MySQL (version compatible with Spring Boot)</a:t>
            </a:r>
          </a:p>
          <a:p>
            <a:r>
              <a:rPr lang="en-US" sz="2000" dirty="0"/>
              <a:t>Database administration tool for managing and monitoring the database (e.g., MySQL Workbench)</a:t>
            </a:r>
          </a:p>
        </p:txBody>
      </p:sp>
    </p:spTree>
    <p:extLst>
      <p:ext uri="{BB962C8B-B14F-4D97-AF65-F5344CB8AC3E}">
        <p14:creationId xmlns:p14="http://schemas.microsoft.com/office/powerpoint/2010/main" val="1304755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3A5F08-5C63-D517-9048-D7E00C2BA6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29A543-30BB-A212-FBE0-56C34ECEF3F2}"/>
              </a:ext>
            </a:extLst>
          </p:cNvPr>
          <p:cNvSpPr>
            <a:spLocks noGrp="1"/>
          </p:cNvSpPr>
          <p:nvPr>
            <p:ph type="title"/>
          </p:nvPr>
        </p:nvSpPr>
        <p:spPr>
          <a:xfrm>
            <a:off x="470852" y="467723"/>
            <a:ext cx="4952999" cy="680893"/>
          </a:xfrm>
        </p:spPr>
        <p:txBody>
          <a:bodyPr>
            <a:normAutofit/>
          </a:bodyPr>
          <a:lstStyle/>
          <a:p>
            <a:pPr algn="ctr"/>
            <a:r>
              <a:rPr lang="en-IN" sz="3200" dirty="0"/>
              <a:t>4 backend :</a:t>
            </a:r>
          </a:p>
        </p:txBody>
      </p:sp>
      <p:sp>
        <p:nvSpPr>
          <p:cNvPr id="3" name="Content Placeholder 2">
            <a:extLst>
              <a:ext uri="{FF2B5EF4-FFF2-40B4-BE49-F238E27FC236}">
                <a16:creationId xmlns:a16="http://schemas.microsoft.com/office/drawing/2014/main" id="{9084B12D-82B3-406E-2478-21A643A374AB}"/>
              </a:ext>
            </a:extLst>
          </p:cNvPr>
          <p:cNvSpPr>
            <a:spLocks noGrp="1"/>
          </p:cNvSpPr>
          <p:nvPr>
            <p:ph idx="1"/>
          </p:nvPr>
        </p:nvSpPr>
        <p:spPr>
          <a:xfrm>
            <a:off x="623252" y="1168936"/>
            <a:ext cx="4952999" cy="1461971"/>
          </a:xfrm>
        </p:spPr>
        <p:txBody>
          <a:bodyPr>
            <a:normAutofit/>
          </a:bodyPr>
          <a:lstStyle/>
          <a:p>
            <a:pPr algn="l">
              <a:buFont typeface="Arial" panose="020B0604020202020204" pitchFamily="34" charset="0"/>
              <a:buChar char="•"/>
            </a:pPr>
            <a:r>
              <a:rPr lang="en-US" sz="2000" b="0" i="0" dirty="0">
                <a:effectLst/>
              </a:rPr>
              <a:t>Java Development Kit (JDK) - compatible version with Spring Boot</a:t>
            </a:r>
          </a:p>
          <a:p>
            <a:pPr algn="l">
              <a:buFont typeface="Arial" panose="020B0604020202020204" pitchFamily="34" charset="0"/>
              <a:buChar char="•"/>
            </a:pPr>
            <a:r>
              <a:rPr lang="en-US" sz="2000" b="0" i="0" dirty="0">
                <a:effectLst/>
              </a:rPr>
              <a:t>Spring Boot framework</a:t>
            </a:r>
          </a:p>
        </p:txBody>
      </p:sp>
      <p:sp>
        <p:nvSpPr>
          <p:cNvPr id="4" name="Title 1">
            <a:extLst>
              <a:ext uri="{FF2B5EF4-FFF2-40B4-BE49-F238E27FC236}">
                <a16:creationId xmlns:a16="http://schemas.microsoft.com/office/drawing/2014/main" id="{3EDCC82A-B840-9791-B4C4-67ABA856BD2D}"/>
              </a:ext>
            </a:extLst>
          </p:cNvPr>
          <p:cNvSpPr txBox="1">
            <a:spLocks/>
          </p:cNvSpPr>
          <p:nvPr/>
        </p:nvSpPr>
        <p:spPr>
          <a:xfrm>
            <a:off x="6683691" y="538843"/>
            <a:ext cx="495458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IN" sz="3200" dirty="0"/>
              <a:t>5 frontend :</a:t>
            </a:r>
          </a:p>
        </p:txBody>
      </p:sp>
      <p:sp>
        <p:nvSpPr>
          <p:cNvPr id="5" name="Content Placeholder 2">
            <a:extLst>
              <a:ext uri="{FF2B5EF4-FFF2-40B4-BE49-F238E27FC236}">
                <a16:creationId xmlns:a16="http://schemas.microsoft.com/office/drawing/2014/main" id="{01BD34BC-B824-6F9B-47DA-9D451BC1FA81}"/>
              </a:ext>
            </a:extLst>
          </p:cNvPr>
          <p:cNvSpPr txBox="1">
            <a:spLocks/>
          </p:cNvSpPr>
          <p:nvPr/>
        </p:nvSpPr>
        <p:spPr>
          <a:xfrm>
            <a:off x="7029131" y="1229896"/>
            <a:ext cx="4954588" cy="68089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IN" sz="2000" dirty="0"/>
              <a:t>ReactJS library</a:t>
            </a:r>
            <a:endParaRPr lang="en-US" sz="2000" dirty="0"/>
          </a:p>
        </p:txBody>
      </p:sp>
      <p:sp>
        <p:nvSpPr>
          <p:cNvPr id="6" name="Title 1">
            <a:extLst>
              <a:ext uri="{FF2B5EF4-FFF2-40B4-BE49-F238E27FC236}">
                <a16:creationId xmlns:a16="http://schemas.microsoft.com/office/drawing/2014/main" id="{E7AB6882-9A90-5C93-AF25-341AD12851B2}"/>
              </a:ext>
            </a:extLst>
          </p:cNvPr>
          <p:cNvSpPr txBox="1">
            <a:spLocks/>
          </p:cNvSpPr>
          <p:nvPr/>
        </p:nvSpPr>
        <p:spPr>
          <a:xfrm>
            <a:off x="2156934" y="2176004"/>
            <a:ext cx="7874951"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IN" sz="3200" dirty="0"/>
              <a:t>6 development tools :</a:t>
            </a:r>
          </a:p>
        </p:txBody>
      </p:sp>
      <p:sp>
        <p:nvSpPr>
          <p:cNvPr id="7" name="Content Placeholder 2">
            <a:extLst>
              <a:ext uri="{FF2B5EF4-FFF2-40B4-BE49-F238E27FC236}">
                <a16:creationId xmlns:a16="http://schemas.microsoft.com/office/drawing/2014/main" id="{74D7F695-3D52-322E-BF90-9C6B15F864B7}"/>
              </a:ext>
            </a:extLst>
          </p:cNvPr>
          <p:cNvSpPr txBox="1">
            <a:spLocks/>
          </p:cNvSpPr>
          <p:nvPr/>
        </p:nvSpPr>
        <p:spPr>
          <a:xfrm>
            <a:off x="3545840" y="2745137"/>
            <a:ext cx="5232400" cy="146197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IN" sz="2000" dirty="0"/>
              <a:t>Integrated Development Environment (IDE) for Java development (e.g., IntelliJ IDEA, Eclipse)</a:t>
            </a:r>
          </a:p>
          <a:p>
            <a:r>
              <a:rPr lang="en-IN" sz="2000" dirty="0"/>
              <a:t>Code version control system (e.g., Git)</a:t>
            </a:r>
          </a:p>
        </p:txBody>
      </p:sp>
      <p:sp>
        <p:nvSpPr>
          <p:cNvPr id="8" name="Title 1">
            <a:extLst>
              <a:ext uri="{FF2B5EF4-FFF2-40B4-BE49-F238E27FC236}">
                <a16:creationId xmlns:a16="http://schemas.microsoft.com/office/drawing/2014/main" id="{A4931A33-FE99-2A3D-3124-0EC121AE65BF}"/>
              </a:ext>
            </a:extLst>
          </p:cNvPr>
          <p:cNvSpPr txBox="1">
            <a:spLocks/>
          </p:cNvSpPr>
          <p:nvPr/>
        </p:nvSpPr>
        <p:spPr>
          <a:xfrm>
            <a:off x="450530" y="4073452"/>
            <a:ext cx="4952999"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IN" sz="3200" dirty="0"/>
              <a:t>7 security :</a:t>
            </a:r>
          </a:p>
        </p:txBody>
      </p:sp>
      <p:sp>
        <p:nvSpPr>
          <p:cNvPr id="10" name="Content Placeholder 2">
            <a:extLst>
              <a:ext uri="{FF2B5EF4-FFF2-40B4-BE49-F238E27FC236}">
                <a16:creationId xmlns:a16="http://schemas.microsoft.com/office/drawing/2014/main" id="{BF46587D-907B-7668-00CF-D532B263F64A}"/>
              </a:ext>
            </a:extLst>
          </p:cNvPr>
          <p:cNvSpPr txBox="1">
            <a:spLocks/>
          </p:cNvSpPr>
          <p:nvPr/>
        </p:nvSpPr>
        <p:spPr>
          <a:xfrm>
            <a:off x="623252" y="4643654"/>
            <a:ext cx="4953000" cy="367685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Secure Sockets Layer (SSL) certificate for secure data transmission</a:t>
            </a:r>
          </a:p>
          <a:p>
            <a:r>
              <a:rPr lang="en-US" sz="2000" dirty="0"/>
              <a:t>Firewall configuration to control access to the server</a:t>
            </a:r>
          </a:p>
          <a:p>
            <a:pPr marL="0" indent="0">
              <a:buFont typeface="Arial" panose="020B0604020202020204" pitchFamily="34" charset="0"/>
              <a:buNone/>
            </a:pPr>
            <a:br>
              <a:rPr lang="en-US" dirty="0"/>
            </a:br>
            <a:endParaRPr lang="en-IN" dirty="0"/>
          </a:p>
        </p:txBody>
      </p:sp>
      <p:sp>
        <p:nvSpPr>
          <p:cNvPr id="11" name="Title 1">
            <a:extLst>
              <a:ext uri="{FF2B5EF4-FFF2-40B4-BE49-F238E27FC236}">
                <a16:creationId xmlns:a16="http://schemas.microsoft.com/office/drawing/2014/main" id="{C906200E-FC6F-9125-7934-DC0C8EE52315}"/>
              </a:ext>
            </a:extLst>
          </p:cNvPr>
          <p:cNvSpPr txBox="1">
            <a:spLocks/>
          </p:cNvSpPr>
          <p:nvPr/>
        </p:nvSpPr>
        <p:spPr>
          <a:xfrm>
            <a:off x="6802598" y="4083612"/>
            <a:ext cx="4954589"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IN" sz="3200" dirty="0"/>
              <a:t>8 miscellaneous :</a:t>
            </a:r>
          </a:p>
        </p:txBody>
      </p:sp>
      <p:sp>
        <p:nvSpPr>
          <p:cNvPr id="12" name="Content Placeholder 2">
            <a:extLst>
              <a:ext uri="{FF2B5EF4-FFF2-40B4-BE49-F238E27FC236}">
                <a16:creationId xmlns:a16="http://schemas.microsoft.com/office/drawing/2014/main" id="{487B0CBA-57B3-C24A-FC95-E7E5FA1C6723}"/>
              </a:ext>
            </a:extLst>
          </p:cNvPr>
          <p:cNvSpPr txBox="1">
            <a:spLocks/>
          </p:cNvSpPr>
          <p:nvPr/>
        </p:nvSpPr>
        <p:spPr>
          <a:xfrm>
            <a:off x="6683691" y="4648734"/>
            <a:ext cx="4954588" cy="399181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IN" sz="2000" dirty="0"/>
              <a:t>Node.js for managing frontend dependencies</a:t>
            </a:r>
          </a:p>
          <a:p>
            <a:r>
              <a:rPr lang="en-IN" sz="2000" dirty="0"/>
              <a:t>Package manager for Java (e.g., Maven)</a:t>
            </a:r>
          </a:p>
          <a:p>
            <a:r>
              <a:rPr lang="en-IN" sz="2000" dirty="0"/>
              <a:t>Package manager for Node.js (e.g., </a:t>
            </a:r>
            <a:r>
              <a:rPr lang="en-IN" sz="2000" dirty="0" err="1"/>
              <a:t>npm</a:t>
            </a:r>
            <a:r>
              <a:rPr lang="en-IN" sz="2000" dirty="0"/>
              <a:t>)</a:t>
            </a:r>
          </a:p>
          <a:p>
            <a:pPr marL="0" indent="0">
              <a:buFont typeface="Arial" panose="020B0604020202020204" pitchFamily="34" charset="0"/>
              <a:buNone/>
            </a:pPr>
            <a:br>
              <a:rPr lang="en-US" dirty="0"/>
            </a:br>
            <a:r>
              <a:rPr lang="en-US" dirty="0"/>
              <a:t>               </a:t>
            </a:r>
          </a:p>
          <a:p>
            <a:pPr marL="0" indent="0">
              <a:buFont typeface="Arial" panose="020B0604020202020204" pitchFamily="34" charset="0"/>
              <a:buNone/>
            </a:pPr>
            <a:r>
              <a:rPr lang="en-US" dirty="0"/>
              <a:t>                                                                                </a:t>
            </a:r>
          </a:p>
        </p:txBody>
      </p:sp>
    </p:spTree>
    <p:extLst>
      <p:ext uri="{BB962C8B-B14F-4D97-AF65-F5344CB8AC3E}">
        <p14:creationId xmlns:p14="http://schemas.microsoft.com/office/powerpoint/2010/main" val="2625608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898EE-10C1-193D-7907-E4B6BDC094BF}"/>
              </a:ext>
            </a:extLst>
          </p:cNvPr>
          <p:cNvSpPr>
            <a:spLocks noGrp="1"/>
          </p:cNvSpPr>
          <p:nvPr>
            <p:ph type="title"/>
          </p:nvPr>
        </p:nvSpPr>
        <p:spPr>
          <a:xfrm>
            <a:off x="1283653" y="557558"/>
            <a:ext cx="728027" cy="6046442"/>
          </a:xfrm>
        </p:spPr>
        <p:txBody>
          <a:bodyPr>
            <a:normAutofit fontScale="90000"/>
          </a:bodyPr>
          <a:lstStyle/>
          <a:p>
            <a:r>
              <a:rPr lang="en-IN" dirty="0"/>
              <a:t>U</a:t>
            </a:r>
            <a:br>
              <a:rPr lang="en-IN" dirty="0"/>
            </a:br>
            <a:r>
              <a:rPr lang="en-IN" dirty="0"/>
              <a:t>S</a:t>
            </a:r>
            <a:br>
              <a:rPr lang="en-IN" dirty="0"/>
            </a:br>
            <a:r>
              <a:rPr lang="en-IN" dirty="0"/>
              <a:t>E</a:t>
            </a:r>
            <a:br>
              <a:rPr lang="en-IN" dirty="0"/>
            </a:br>
            <a:r>
              <a:rPr lang="en-IN" dirty="0"/>
              <a:t>R</a:t>
            </a:r>
            <a:br>
              <a:rPr lang="en-IN" dirty="0"/>
            </a:br>
            <a:br>
              <a:rPr lang="en-IN" dirty="0"/>
            </a:br>
            <a:r>
              <a:rPr lang="en-IN" dirty="0"/>
              <a:t>I</a:t>
            </a:r>
            <a:br>
              <a:rPr lang="en-IN" dirty="0"/>
            </a:br>
            <a:r>
              <a:rPr lang="en-IN" dirty="0"/>
              <a:t>N</a:t>
            </a:r>
            <a:br>
              <a:rPr lang="en-IN" dirty="0"/>
            </a:br>
            <a:r>
              <a:rPr lang="en-IN" dirty="0"/>
              <a:t>T</a:t>
            </a:r>
            <a:br>
              <a:rPr lang="en-IN" dirty="0"/>
            </a:br>
            <a:r>
              <a:rPr lang="en-IN" dirty="0"/>
              <a:t>E</a:t>
            </a:r>
            <a:br>
              <a:rPr lang="en-IN" dirty="0"/>
            </a:br>
            <a:r>
              <a:rPr lang="en-IN" dirty="0"/>
              <a:t>R</a:t>
            </a:r>
            <a:br>
              <a:rPr lang="en-IN" dirty="0"/>
            </a:br>
            <a:r>
              <a:rPr lang="en-IN" dirty="0"/>
              <a:t>F</a:t>
            </a:r>
            <a:br>
              <a:rPr lang="en-IN" dirty="0"/>
            </a:br>
            <a:r>
              <a:rPr lang="en-IN" dirty="0"/>
              <a:t>A</a:t>
            </a:r>
            <a:br>
              <a:rPr lang="en-IN" dirty="0"/>
            </a:br>
            <a:r>
              <a:rPr lang="en-IN" dirty="0"/>
              <a:t>C</a:t>
            </a:r>
            <a:br>
              <a:rPr lang="en-IN" dirty="0"/>
            </a:br>
            <a:r>
              <a:rPr lang="en-IN" dirty="0"/>
              <a:t>E</a:t>
            </a:r>
            <a:br>
              <a:rPr lang="en-IN" dirty="0">
                <a:solidFill>
                  <a:schemeClr val="bg1"/>
                </a:solidFill>
              </a:rPr>
            </a:br>
            <a:endParaRPr lang="en-IN" dirty="0">
              <a:solidFill>
                <a:schemeClr val="bg1"/>
              </a:solidFill>
            </a:endParaRPr>
          </a:p>
        </p:txBody>
      </p:sp>
      <p:pic>
        <p:nvPicPr>
          <p:cNvPr id="5" name="Content Placeholder 4">
            <a:extLst>
              <a:ext uri="{FF2B5EF4-FFF2-40B4-BE49-F238E27FC236}">
                <a16:creationId xmlns:a16="http://schemas.microsoft.com/office/drawing/2014/main" id="{5E82B762-BBFA-AA5B-240E-77B1C7C024F0}"/>
              </a:ext>
            </a:extLst>
          </p:cNvPr>
          <p:cNvPicPr>
            <a:picLocks noGrp="1" noChangeAspect="1"/>
          </p:cNvPicPr>
          <p:nvPr>
            <p:ph idx="1"/>
          </p:nvPr>
        </p:nvPicPr>
        <p:blipFill>
          <a:blip r:embed="rId2"/>
          <a:stretch>
            <a:fillRect/>
          </a:stretch>
        </p:blipFill>
        <p:spPr>
          <a:xfrm>
            <a:off x="2346960" y="161318"/>
            <a:ext cx="7833360" cy="3021913"/>
          </a:xfrm>
        </p:spPr>
      </p:pic>
      <p:pic>
        <p:nvPicPr>
          <p:cNvPr id="7" name="Picture 6">
            <a:extLst>
              <a:ext uri="{FF2B5EF4-FFF2-40B4-BE49-F238E27FC236}">
                <a16:creationId xmlns:a16="http://schemas.microsoft.com/office/drawing/2014/main" id="{2946FADF-ABA3-1843-5C8B-3D10477EDF10}"/>
              </a:ext>
            </a:extLst>
          </p:cNvPr>
          <p:cNvPicPr>
            <a:picLocks noChangeAspect="1"/>
          </p:cNvPicPr>
          <p:nvPr/>
        </p:nvPicPr>
        <p:blipFill>
          <a:blip r:embed="rId3"/>
          <a:stretch>
            <a:fillRect/>
          </a:stretch>
        </p:blipFill>
        <p:spPr>
          <a:xfrm>
            <a:off x="2346960" y="3317241"/>
            <a:ext cx="7833360" cy="3103880"/>
          </a:xfrm>
          <a:prstGeom prst="rect">
            <a:avLst/>
          </a:prstGeom>
        </p:spPr>
      </p:pic>
    </p:spTree>
    <p:extLst>
      <p:ext uri="{BB962C8B-B14F-4D97-AF65-F5344CB8AC3E}">
        <p14:creationId xmlns:p14="http://schemas.microsoft.com/office/powerpoint/2010/main" val="34670707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8FDA75A-A4CA-48B0-DF3D-46C984C654B5}"/>
              </a:ext>
            </a:extLst>
          </p:cNvPr>
          <p:cNvPicPr>
            <a:picLocks noGrp="1" noChangeAspect="1"/>
          </p:cNvPicPr>
          <p:nvPr>
            <p:ph idx="1"/>
          </p:nvPr>
        </p:nvPicPr>
        <p:blipFill>
          <a:blip r:embed="rId2"/>
          <a:stretch>
            <a:fillRect/>
          </a:stretch>
        </p:blipFill>
        <p:spPr>
          <a:xfrm>
            <a:off x="845007" y="568960"/>
            <a:ext cx="4966513" cy="4968753"/>
          </a:xfrm>
        </p:spPr>
      </p:pic>
      <p:pic>
        <p:nvPicPr>
          <p:cNvPr id="9" name="Picture 8">
            <a:extLst>
              <a:ext uri="{FF2B5EF4-FFF2-40B4-BE49-F238E27FC236}">
                <a16:creationId xmlns:a16="http://schemas.microsoft.com/office/drawing/2014/main" id="{9B265FD9-1C86-6E39-EBEC-3EAA4ECC9C1E}"/>
              </a:ext>
            </a:extLst>
          </p:cNvPr>
          <p:cNvPicPr>
            <a:picLocks noChangeAspect="1"/>
          </p:cNvPicPr>
          <p:nvPr/>
        </p:nvPicPr>
        <p:blipFill>
          <a:blip r:embed="rId3"/>
          <a:stretch>
            <a:fillRect/>
          </a:stretch>
        </p:blipFill>
        <p:spPr>
          <a:xfrm>
            <a:off x="6380482" y="1509775"/>
            <a:ext cx="4866641" cy="4773169"/>
          </a:xfrm>
          <a:prstGeom prst="rect">
            <a:avLst/>
          </a:prstGeom>
        </p:spPr>
      </p:pic>
      <p:sp>
        <p:nvSpPr>
          <p:cNvPr id="2" name="TextBox 1">
            <a:extLst>
              <a:ext uri="{FF2B5EF4-FFF2-40B4-BE49-F238E27FC236}">
                <a16:creationId xmlns:a16="http://schemas.microsoft.com/office/drawing/2014/main" id="{9CAE99DF-1939-3274-6ECD-CF91BFC31900}"/>
              </a:ext>
            </a:extLst>
          </p:cNvPr>
          <p:cNvSpPr txBox="1"/>
          <p:nvPr/>
        </p:nvSpPr>
        <p:spPr>
          <a:xfrm>
            <a:off x="1493401" y="5698169"/>
            <a:ext cx="3669723" cy="584775"/>
          </a:xfrm>
          <a:prstGeom prst="rect">
            <a:avLst/>
          </a:prstGeom>
          <a:noFill/>
        </p:spPr>
        <p:txBody>
          <a:bodyPr wrap="none" rtlCol="0">
            <a:spAutoFit/>
          </a:bodyPr>
          <a:lstStyle/>
          <a:p>
            <a:r>
              <a:rPr lang="en-IN" sz="3200" dirty="0"/>
              <a:t>REGISTRATION PAGE</a:t>
            </a:r>
          </a:p>
        </p:txBody>
      </p:sp>
      <p:sp>
        <p:nvSpPr>
          <p:cNvPr id="3" name="TextBox 2">
            <a:extLst>
              <a:ext uri="{FF2B5EF4-FFF2-40B4-BE49-F238E27FC236}">
                <a16:creationId xmlns:a16="http://schemas.microsoft.com/office/drawing/2014/main" id="{E184FC3A-0C71-E8EB-2CB5-DE4039D120DC}"/>
              </a:ext>
            </a:extLst>
          </p:cNvPr>
          <p:cNvSpPr txBox="1"/>
          <p:nvPr/>
        </p:nvSpPr>
        <p:spPr>
          <a:xfrm>
            <a:off x="7475262" y="843280"/>
            <a:ext cx="2677080" cy="584775"/>
          </a:xfrm>
          <a:prstGeom prst="rect">
            <a:avLst/>
          </a:prstGeom>
          <a:noFill/>
        </p:spPr>
        <p:txBody>
          <a:bodyPr wrap="none" rtlCol="0">
            <a:spAutoFit/>
          </a:bodyPr>
          <a:lstStyle/>
          <a:p>
            <a:r>
              <a:rPr lang="en-IN" sz="3200" dirty="0"/>
              <a:t>SIGN-UP PAGE</a:t>
            </a:r>
          </a:p>
        </p:txBody>
      </p:sp>
    </p:spTree>
    <p:extLst>
      <p:ext uri="{BB962C8B-B14F-4D97-AF65-F5344CB8AC3E}">
        <p14:creationId xmlns:p14="http://schemas.microsoft.com/office/powerpoint/2010/main" val="36474323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33761AB-A6EC-E31E-88A0-2C3677E27ED5}"/>
              </a:ext>
            </a:extLst>
          </p:cNvPr>
          <p:cNvPicPr>
            <a:picLocks noGrp="1" noChangeAspect="1"/>
          </p:cNvPicPr>
          <p:nvPr>
            <p:ph idx="1"/>
          </p:nvPr>
        </p:nvPicPr>
        <p:blipFill>
          <a:blip r:embed="rId2"/>
          <a:stretch>
            <a:fillRect/>
          </a:stretch>
        </p:blipFill>
        <p:spPr>
          <a:xfrm>
            <a:off x="360679" y="1270000"/>
            <a:ext cx="11470640" cy="4856480"/>
          </a:xfrm>
        </p:spPr>
      </p:pic>
      <p:sp>
        <p:nvSpPr>
          <p:cNvPr id="4" name="TextBox 3">
            <a:extLst>
              <a:ext uri="{FF2B5EF4-FFF2-40B4-BE49-F238E27FC236}">
                <a16:creationId xmlns:a16="http://schemas.microsoft.com/office/drawing/2014/main" id="{F624FED1-C80A-D468-1891-9170356143C2}"/>
              </a:ext>
            </a:extLst>
          </p:cNvPr>
          <p:cNvSpPr txBox="1"/>
          <p:nvPr/>
        </p:nvSpPr>
        <p:spPr>
          <a:xfrm>
            <a:off x="4351900" y="502345"/>
            <a:ext cx="3488199" cy="584775"/>
          </a:xfrm>
          <a:prstGeom prst="rect">
            <a:avLst/>
          </a:prstGeom>
          <a:noFill/>
        </p:spPr>
        <p:txBody>
          <a:bodyPr wrap="none" rtlCol="0">
            <a:spAutoFit/>
          </a:bodyPr>
          <a:lstStyle/>
          <a:p>
            <a:r>
              <a:rPr lang="en-IN" sz="3200" dirty="0"/>
              <a:t>USER PROFILE PAGE</a:t>
            </a:r>
          </a:p>
        </p:txBody>
      </p:sp>
    </p:spTree>
    <p:extLst>
      <p:ext uri="{BB962C8B-B14F-4D97-AF65-F5344CB8AC3E}">
        <p14:creationId xmlns:p14="http://schemas.microsoft.com/office/powerpoint/2010/main" val="18712320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2BAED550-B844-F398-C07E-1750298DE0F2}"/>
              </a:ext>
            </a:extLst>
          </p:cNvPr>
          <p:cNvPicPr>
            <a:picLocks noGrp="1" noChangeAspect="1"/>
          </p:cNvPicPr>
          <p:nvPr>
            <p:ph idx="1"/>
          </p:nvPr>
        </p:nvPicPr>
        <p:blipFill>
          <a:blip r:embed="rId2"/>
          <a:stretch>
            <a:fillRect/>
          </a:stretch>
        </p:blipFill>
        <p:spPr>
          <a:xfrm>
            <a:off x="1687384" y="213359"/>
            <a:ext cx="8187310" cy="4358641"/>
          </a:xfrm>
        </p:spPr>
      </p:pic>
      <p:pic>
        <p:nvPicPr>
          <p:cNvPr id="8" name="Picture 7">
            <a:extLst>
              <a:ext uri="{FF2B5EF4-FFF2-40B4-BE49-F238E27FC236}">
                <a16:creationId xmlns:a16="http://schemas.microsoft.com/office/drawing/2014/main" id="{776F87A6-097F-3E8C-345C-8843F84ABEA0}"/>
              </a:ext>
            </a:extLst>
          </p:cNvPr>
          <p:cNvPicPr>
            <a:picLocks noChangeAspect="1"/>
          </p:cNvPicPr>
          <p:nvPr/>
        </p:nvPicPr>
        <p:blipFill>
          <a:blip r:embed="rId3"/>
          <a:stretch>
            <a:fillRect/>
          </a:stretch>
        </p:blipFill>
        <p:spPr>
          <a:xfrm>
            <a:off x="5385013" y="4813433"/>
            <a:ext cx="4489681" cy="1714588"/>
          </a:xfrm>
          <a:prstGeom prst="rect">
            <a:avLst/>
          </a:prstGeom>
        </p:spPr>
      </p:pic>
      <p:sp>
        <p:nvSpPr>
          <p:cNvPr id="2" name="TextBox 1">
            <a:extLst>
              <a:ext uri="{FF2B5EF4-FFF2-40B4-BE49-F238E27FC236}">
                <a16:creationId xmlns:a16="http://schemas.microsoft.com/office/drawing/2014/main" id="{685EB7C7-387E-912E-D372-EA4F4060CB77}"/>
              </a:ext>
            </a:extLst>
          </p:cNvPr>
          <p:cNvSpPr txBox="1"/>
          <p:nvPr/>
        </p:nvSpPr>
        <p:spPr>
          <a:xfrm>
            <a:off x="2133601" y="4885897"/>
            <a:ext cx="3414277" cy="1569660"/>
          </a:xfrm>
          <a:prstGeom prst="rect">
            <a:avLst/>
          </a:prstGeom>
          <a:noFill/>
        </p:spPr>
        <p:txBody>
          <a:bodyPr wrap="square" rtlCol="0">
            <a:spAutoFit/>
          </a:bodyPr>
          <a:lstStyle/>
          <a:p>
            <a:r>
              <a:rPr lang="en-IN" sz="3200" dirty="0"/>
              <a:t>SLOT BOOKING AND PAYMENT OPTION PAGE</a:t>
            </a:r>
          </a:p>
        </p:txBody>
      </p:sp>
    </p:spTree>
    <p:extLst>
      <p:ext uri="{BB962C8B-B14F-4D97-AF65-F5344CB8AC3E}">
        <p14:creationId xmlns:p14="http://schemas.microsoft.com/office/powerpoint/2010/main" val="3156540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7BFCDED-2D39-91DF-6F12-F2F8C2C4E56C}"/>
              </a:ext>
            </a:extLst>
          </p:cNvPr>
          <p:cNvPicPr>
            <a:picLocks noGrp="1" noChangeAspect="1"/>
          </p:cNvPicPr>
          <p:nvPr>
            <p:ph idx="1"/>
          </p:nvPr>
        </p:nvPicPr>
        <p:blipFill>
          <a:blip r:embed="rId2"/>
          <a:stretch>
            <a:fillRect/>
          </a:stretch>
        </p:blipFill>
        <p:spPr>
          <a:xfrm>
            <a:off x="1179194" y="256063"/>
            <a:ext cx="3413848" cy="3403600"/>
          </a:xfrm>
        </p:spPr>
      </p:pic>
      <p:pic>
        <p:nvPicPr>
          <p:cNvPr id="7" name="Picture 6">
            <a:extLst>
              <a:ext uri="{FF2B5EF4-FFF2-40B4-BE49-F238E27FC236}">
                <a16:creationId xmlns:a16="http://schemas.microsoft.com/office/drawing/2014/main" id="{5EA4D137-094F-ABB4-C56D-86404F1D4240}"/>
              </a:ext>
            </a:extLst>
          </p:cNvPr>
          <p:cNvPicPr>
            <a:picLocks noChangeAspect="1"/>
          </p:cNvPicPr>
          <p:nvPr/>
        </p:nvPicPr>
        <p:blipFill>
          <a:blip r:embed="rId3"/>
          <a:stretch>
            <a:fillRect/>
          </a:stretch>
        </p:blipFill>
        <p:spPr>
          <a:xfrm>
            <a:off x="7678885" y="856081"/>
            <a:ext cx="3333921" cy="2203563"/>
          </a:xfrm>
          <a:prstGeom prst="rect">
            <a:avLst/>
          </a:prstGeom>
        </p:spPr>
      </p:pic>
      <p:pic>
        <p:nvPicPr>
          <p:cNvPr id="9" name="Picture 8">
            <a:extLst>
              <a:ext uri="{FF2B5EF4-FFF2-40B4-BE49-F238E27FC236}">
                <a16:creationId xmlns:a16="http://schemas.microsoft.com/office/drawing/2014/main" id="{642A79EF-14F4-6632-2904-5FC6FF9BE1BA}"/>
              </a:ext>
            </a:extLst>
          </p:cNvPr>
          <p:cNvPicPr>
            <a:picLocks noChangeAspect="1"/>
          </p:cNvPicPr>
          <p:nvPr/>
        </p:nvPicPr>
        <p:blipFill>
          <a:blip r:embed="rId4"/>
          <a:stretch>
            <a:fillRect/>
          </a:stretch>
        </p:blipFill>
        <p:spPr>
          <a:xfrm>
            <a:off x="1179194" y="4153956"/>
            <a:ext cx="9833612" cy="2260716"/>
          </a:xfrm>
          <a:prstGeom prst="rect">
            <a:avLst/>
          </a:prstGeom>
        </p:spPr>
      </p:pic>
      <p:sp>
        <p:nvSpPr>
          <p:cNvPr id="2" name="TextBox 1">
            <a:extLst>
              <a:ext uri="{FF2B5EF4-FFF2-40B4-BE49-F238E27FC236}">
                <a16:creationId xmlns:a16="http://schemas.microsoft.com/office/drawing/2014/main" id="{0764EA55-73A1-3530-5D4A-AF9572C71804}"/>
              </a:ext>
            </a:extLst>
          </p:cNvPr>
          <p:cNvSpPr txBox="1"/>
          <p:nvPr/>
        </p:nvSpPr>
        <p:spPr>
          <a:xfrm>
            <a:off x="4851083" y="1876642"/>
            <a:ext cx="2569760" cy="1569660"/>
          </a:xfrm>
          <a:prstGeom prst="rect">
            <a:avLst/>
          </a:prstGeom>
          <a:noFill/>
        </p:spPr>
        <p:txBody>
          <a:bodyPr wrap="square" rtlCol="0">
            <a:spAutoFit/>
          </a:bodyPr>
          <a:lstStyle/>
          <a:p>
            <a:r>
              <a:rPr lang="en-IN" sz="3200" dirty="0"/>
              <a:t>PAYMENT COMPLETION PAGE</a:t>
            </a:r>
          </a:p>
        </p:txBody>
      </p:sp>
    </p:spTree>
    <p:extLst>
      <p:ext uri="{BB962C8B-B14F-4D97-AF65-F5344CB8AC3E}">
        <p14:creationId xmlns:p14="http://schemas.microsoft.com/office/powerpoint/2010/main" val="2206154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859790-627F-030F-502D-93D29325F2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9A4D58-776C-F0A7-D310-910BAE12AA46}"/>
              </a:ext>
            </a:extLst>
          </p:cNvPr>
          <p:cNvSpPr>
            <a:spLocks noGrp="1"/>
          </p:cNvSpPr>
          <p:nvPr>
            <p:ph type="title"/>
          </p:nvPr>
        </p:nvSpPr>
        <p:spPr>
          <a:xfrm>
            <a:off x="1141413" y="618518"/>
            <a:ext cx="9905998" cy="702282"/>
          </a:xfrm>
        </p:spPr>
        <p:txBody>
          <a:bodyPr/>
          <a:lstStyle/>
          <a:p>
            <a:r>
              <a:rPr lang="en-IN" dirty="0"/>
              <a:t>introduction</a:t>
            </a:r>
          </a:p>
        </p:txBody>
      </p:sp>
      <p:sp>
        <p:nvSpPr>
          <p:cNvPr id="3" name="Content Placeholder 2">
            <a:extLst>
              <a:ext uri="{FF2B5EF4-FFF2-40B4-BE49-F238E27FC236}">
                <a16:creationId xmlns:a16="http://schemas.microsoft.com/office/drawing/2014/main" id="{58BF69AE-BF81-34BD-6526-F99C1F0A2FFF}"/>
              </a:ext>
            </a:extLst>
          </p:cNvPr>
          <p:cNvSpPr>
            <a:spLocks noGrp="1"/>
          </p:cNvSpPr>
          <p:nvPr>
            <p:ph idx="1"/>
          </p:nvPr>
        </p:nvSpPr>
        <p:spPr>
          <a:xfrm>
            <a:off x="1141412" y="1320800"/>
            <a:ext cx="9905999" cy="5222240"/>
          </a:xfrm>
        </p:spPr>
        <p:txBody>
          <a:bodyPr>
            <a:normAutofit lnSpcReduction="10000"/>
          </a:bodyPr>
          <a:lstStyle/>
          <a:p>
            <a:pPr algn="l"/>
            <a:r>
              <a:rPr lang="en-US" sz="2000" b="0" i="0" dirty="0">
                <a:effectLst/>
              </a:rPr>
              <a:t>"Welcome to Park Harbour, a cutting-edge web application designed to revolutionize urban parking solutions. In the hustle and bustle of city life, finding a convenient parking spot for your vehicle can be a daunting task. Park Harbour emerges as the ultimate solution, employing advanced technologies such as Java, ReactJS, MySQL, and </a:t>
            </a:r>
            <a:r>
              <a:rPr lang="en-US" sz="2000" b="0" i="0" dirty="0" err="1">
                <a:effectLst/>
              </a:rPr>
              <a:t>SpringBoot</a:t>
            </a:r>
            <a:r>
              <a:rPr lang="en-US" sz="2000" b="0" i="0" dirty="0">
                <a:effectLst/>
              </a:rPr>
              <a:t> to seamlessly connect vehicle owners with available parking spaces.</a:t>
            </a:r>
          </a:p>
          <a:p>
            <a:pPr algn="l"/>
            <a:r>
              <a:rPr lang="en-US" sz="2000" b="0" i="0" dirty="0">
                <a:effectLst/>
              </a:rPr>
              <a:t>Our user-centric platform not only simplifies the parking process through real-time location-based searches and reservation functionalities but also empowers individuals to become parking providers, creating a mutually beneficial community. With a robust security infrastructure, Park Harbour prioritizes the safety of your vehicle, providing a trustworthy environment for users.</a:t>
            </a:r>
          </a:p>
          <a:p>
            <a:pPr algn="l"/>
            <a:r>
              <a:rPr lang="en-US" sz="2000" b="0" i="0" dirty="0">
                <a:effectLst/>
              </a:rPr>
              <a:t>The inclusion of an admin module ensures the smooth functioning of the application, allowing for dynamic parking fee management, issue resolution, and customer care support. Join Park Harbour today to experience hassle-free parking, enhanced safety, and the opportunity to contribute to a collaborative urban parking ecosystem."</a:t>
            </a:r>
          </a:p>
          <a:p>
            <a:endParaRPr lang="en-IN" sz="1800" dirty="0"/>
          </a:p>
        </p:txBody>
      </p:sp>
    </p:spTree>
    <p:extLst>
      <p:ext uri="{BB962C8B-B14F-4D97-AF65-F5344CB8AC3E}">
        <p14:creationId xmlns:p14="http://schemas.microsoft.com/office/powerpoint/2010/main" val="15469658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A010A-A9D3-935B-D822-9050ECFD641F}"/>
              </a:ext>
            </a:extLst>
          </p:cNvPr>
          <p:cNvSpPr>
            <a:spLocks noGrp="1"/>
          </p:cNvSpPr>
          <p:nvPr>
            <p:ph type="title"/>
          </p:nvPr>
        </p:nvSpPr>
        <p:spPr>
          <a:xfrm>
            <a:off x="1141413" y="618518"/>
            <a:ext cx="9905998" cy="864842"/>
          </a:xfrm>
        </p:spPr>
        <p:txBody>
          <a:bodyPr/>
          <a:lstStyle/>
          <a:p>
            <a:pPr algn="ctr"/>
            <a:r>
              <a:rPr lang="en-IN" dirty="0"/>
              <a:t>ENTITY RELATIONSHIP DIAGRAM</a:t>
            </a:r>
          </a:p>
        </p:txBody>
      </p:sp>
      <p:pic>
        <p:nvPicPr>
          <p:cNvPr id="4" name="Content Placeholder 3">
            <a:extLst>
              <a:ext uri="{FF2B5EF4-FFF2-40B4-BE49-F238E27FC236}">
                <a16:creationId xmlns:a16="http://schemas.microsoft.com/office/drawing/2014/main" id="{E06CC94D-57D7-872A-7509-7860E198AF3A}"/>
              </a:ext>
            </a:extLst>
          </p:cNvPr>
          <p:cNvPicPr>
            <a:picLocks noGrp="1" noChangeAspect="1"/>
          </p:cNvPicPr>
          <p:nvPr>
            <p:ph idx="1"/>
          </p:nvPr>
        </p:nvPicPr>
        <p:blipFill>
          <a:blip r:embed="rId2"/>
          <a:stretch>
            <a:fillRect/>
          </a:stretch>
        </p:blipFill>
        <p:spPr>
          <a:xfrm>
            <a:off x="1141413" y="1483360"/>
            <a:ext cx="9905998" cy="4978400"/>
          </a:xfrm>
          <a:prstGeom prst="rect">
            <a:avLst/>
          </a:prstGeom>
        </p:spPr>
      </p:pic>
    </p:spTree>
    <p:extLst>
      <p:ext uri="{BB962C8B-B14F-4D97-AF65-F5344CB8AC3E}">
        <p14:creationId xmlns:p14="http://schemas.microsoft.com/office/powerpoint/2010/main" val="137490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0BFFC-1BE9-8AA4-7198-A32F808783DD}"/>
              </a:ext>
            </a:extLst>
          </p:cNvPr>
          <p:cNvSpPr>
            <a:spLocks noGrp="1"/>
          </p:cNvSpPr>
          <p:nvPr>
            <p:ph type="title"/>
          </p:nvPr>
        </p:nvSpPr>
        <p:spPr>
          <a:xfrm>
            <a:off x="1132841" y="345440"/>
            <a:ext cx="9905998" cy="721360"/>
          </a:xfrm>
        </p:spPr>
        <p:txBody>
          <a:bodyPr/>
          <a:lstStyle/>
          <a:p>
            <a:pPr algn="ctr"/>
            <a:r>
              <a:rPr lang="en-IN" dirty="0"/>
              <a:t>Uml diagram</a:t>
            </a:r>
          </a:p>
        </p:txBody>
      </p:sp>
      <p:pic>
        <p:nvPicPr>
          <p:cNvPr id="5" name="Content Placeholder 4">
            <a:extLst>
              <a:ext uri="{FF2B5EF4-FFF2-40B4-BE49-F238E27FC236}">
                <a16:creationId xmlns:a16="http://schemas.microsoft.com/office/drawing/2014/main" id="{9DA1AB5F-7DAE-52DD-D0B7-DDC5BA6683EF}"/>
              </a:ext>
            </a:extLst>
          </p:cNvPr>
          <p:cNvPicPr>
            <a:picLocks noGrp="1" noChangeAspect="1"/>
          </p:cNvPicPr>
          <p:nvPr>
            <p:ph idx="1"/>
          </p:nvPr>
        </p:nvPicPr>
        <p:blipFill>
          <a:blip r:embed="rId2"/>
          <a:stretch>
            <a:fillRect/>
          </a:stretch>
        </p:blipFill>
        <p:spPr>
          <a:xfrm>
            <a:off x="883920" y="1320800"/>
            <a:ext cx="10403840" cy="5029200"/>
          </a:xfrm>
        </p:spPr>
      </p:pic>
    </p:spTree>
    <p:extLst>
      <p:ext uri="{BB962C8B-B14F-4D97-AF65-F5344CB8AC3E}">
        <p14:creationId xmlns:p14="http://schemas.microsoft.com/office/powerpoint/2010/main" val="9327766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57A00-DEEA-D538-F49A-AB570842EBC8}"/>
              </a:ext>
            </a:extLst>
          </p:cNvPr>
          <p:cNvSpPr>
            <a:spLocks noGrp="1"/>
          </p:cNvSpPr>
          <p:nvPr>
            <p:ph type="title"/>
          </p:nvPr>
        </p:nvSpPr>
        <p:spPr>
          <a:xfrm>
            <a:off x="1141413" y="618518"/>
            <a:ext cx="9905998" cy="742922"/>
          </a:xfrm>
        </p:spPr>
        <p:txBody>
          <a:bodyPr/>
          <a:lstStyle/>
          <a:p>
            <a:pPr algn="ctr"/>
            <a:r>
              <a:rPr lang="en-IN" dirty="0"/>
              <a:t>DFD DIAGRAM 1</a:t>
            </a:r>
          </a:p>
        </p:txBody>
      </p:sp>
      <p:pic>
        <p:nvPicPr>
          <p:cNvPr id="4" name="Content Placeholder 3">
            <a:extLst>
              <a:ext uri="{FF2B5EF4-FFF2-40B4-BE49-F238E27FC236}">
                <a16:creationId xmlns:a16="http://schemas.microsoft.com/office/drawing/2014/main" id="{471657D4-9FCF-28A9-054F-CDBD4FC7EA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41413" y="1513840"/>
            <a:ext cx="9906000" cy="4439920"/>
          </a:xfrm>
          <a:prstGeom prst="rect">
            <a:avLst/>
          </a:prstGeom>
          <a:noFill/>
          <a:ln>
            <a:noFill/>
          </a:ln>
        </p:spPr>
      </p:pic>
    </p:spTree>
    <p:extLst>
      <p:ext uri="{BB962C8B-B14F-4D97-AF65-F5344CB8AC3E}">
        <p14:creationId xmlns:p14="http://schemas.microsoft.com/office/powerpoint/2010/main" val="22176946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58D5D-7A9A-29F5-33DE-157A7A454326}"/>
              </a:ext>
            </a:extLst>
          </p:cNvPr>
          <p:cNvSpPr>
            <a:spLocks noGrp="1"/>
          </p:cNvSpPr>
          <p:nvPr>
            <p:ph type="title"/>
          </p:nvPr>
        </p:nvSpPr>
        <p:spPr>
          <a:xfrm>
            <a:off x="1141413" y="618518"/>
            <a:ext cx="9905998" cy="732762"/>
          </a:xfrm>
        </p:spPr>
        <p:txBody>
          <a:bodyPr/>
          <a:lstStyle/>
          <a:p>
            <a:pPr algn="ctr"/>
            <a:r>
              <a:rPr lang="en-IN" dirty="0"/>
              <a:t>DFD DIAGRAM 2</a:t>
            </a:r>
          </a:p>
        </p:txBody>
      </p:sp>
      <p:pic>
        <p:nvPicPr>
          <p:cNvPr id="4" name="Content Placeholder 3">
            <a:extLst>
              <a:ext uri="{FF2B5EF4-FFF2-40B4-BE49-F238E27FC236}">
                <a16:creationId xmlns:a16="http://schemas.microsoft.com/office/drawing/2014/main" id="{CF361330-430B-7750-C692-A0B07A8A1FA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41413" y="1473200"/>
            <a:ext cx="9906000" cy="4886960"/>
          </a:xfrm>
          <a:prstGeom prst="rect">
            <a:avLst/>
          </a:prstGeom>
          <a:noFill/>
          <a:ln>
            <a:noFill/>
          </a:ln>
        </p:spPr>
      </p:pic>
    </p:spTree>
    <p:extLst>
      <p:ext uri="{BB962C8B-B14F-4D97-AF65-F5344CB8AC3E}">
        <p14:creationId xmlns:p14="http://schemas.microsoft.com/office/powerpoint/2010/main" val="22153889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3A466-6BD1-8E20-347B-E674C1B60C47}"/>
              </a:ext>
            </a:extLst>
          </p:cNvPr>
          <p:cNvSpPr>
            <a:spLocks noGrp="1"/>
          </p:cNvSpPr>
          <p:nvPr>
            <p:ph type="title"/>
          </p:nvPr>
        </p:nvSpPr>
        <p:spPr>
          <a:xfrm>
            <a:off x="1143001" y="365760"/>
            <a:ext cx="9905998" cy="803882"/>
          </a:xfrm>
        </p:spPr>
        <p:txBody>
          <a:bodyPr/>
          <a:lstStyle/>
          <a:p>
            <a:pPr algn="ctr"/>
            <a:r>
              <a:rPr lang="en-IN" dirty="0"/>
              <a:t>SEQUENCE DIAGRAM</a:t>
            </a:r>
          </a:p>
        </p:txBody>
      </p:sp>
      <p:pic>
        <p:nvPicPr>
          <p:cNvPr id="4" name="Content Placeholder 3">
            <a:extLst>
              <a:ext uri="{FF2B5EF4-FFF2-40B4-BE49-F238E27FC236}">
                <a16:creationId xmlns:a16="http://schemas.microsoft.com/office/drawing/2014/main" id="{1524C732-46AA-15F0-9033-8E4A4201D88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69720" y="1280160"/>
            <a:ext cx="9052560" cy="5069840"/>
          </a:xfrm>
          <a:prstGeom prst="rect">
            <a:avLst/>
          </a:prstGeom>
          <a:noFill/>
          <a:ln>
            <a:noFill/>
          </a:ln>
        </p:spPr>
      </p:pic>
    </p:spTree>
    <p:extLst>
      <p:ext uri="{BB962C8B-B14F-4D97-AF65-F5344CB8AC3E}">
        <p14:creationId xmlns:p14="http://schemas.microsoft.com/office/powerpoint/2010/main" val="41168035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6D57F-800C-92C9-2158-A37765740EA3}"/>
              </a:ext>
            </a:extLst>
          </p:cNvPr>
          <p:cNvSpPr>
            <a:spLocks noGrp="1"/>
          </p:cNvSpPr>
          <p:nvPr>
            <p:ph type="title"/>
          </p:nvPr>
        </p:nvSpPr>
        <p:spPr>
          <a:xfrm>
            <a:off x="1141413" y="618518"/>
            <a:ext cx="9905998" cy="864842"/>
          </a:xfrm>
        </p:spPr>
        <p:txBody>
          <a:bodyPr/>
          <a:lstStyle/>
          <a:p>
            <a:pPr algn="ctr"/>
            <a:r>
              <a:rPr lang="en-IN" dirty="0"/>
              <a:t>USE-CASE DIAGRAM</a:t>
            </a:r>
          </a:p>
        </p:txBody>
      </p:sp>
      <p:pic>
        <p:nvPicPr>
          <p:cNvPr id="5" name="Content Placeholder 4">
            <a:extLst>
              <a:ext uri="{FF2B5EF4-FFF2-40B4-BE49-F238E27FC236}">
                <a16:creationId xmlns:a16="http://schemas.microsoft.com/office/drawing/2014/main" id="{A818EF67-0BA1-8F4D-2F24-3341B9861165}"/>
              </a:ext>
            </a:extLst>
          </p:cNvPr>
          <p:cNvPicPr>
            <a:picLocks noGrp="1" noChangeAspect="1"/>
          </p:cNvPicPr>
          <p:nvPr>
            <p:ph idx="1"/>
          </p:nvPr>
        </p:nvPicPr>
        <p:blipFill>
          <a:blip r:embed="rId2"/>
          <a:stretch>
            <a:fillRect/>
          </a:stretch>
        </p:blipFill>
        <p:spPr>
          <a:xfrm>
            <a:off x="2091372" y="1483360"/>
            <a:ext cx="8006079" cy="4756122"/>
          </a:xfrm>
        </p:spPr>
      </p:pic>
    </p:spTree>
    <p:extLst>
      <p:ext uri="{BB962C8B-B14F-4D97-AF65-F5344CB8AC3E}">
        <p14:creationId xmlns:p14="http://schemas.microsoft.com/office/powerpoint/2010/main" val="37758912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11C10-BCA5-034F-EDAD-E4A938DD3D05}"/>
              </a:ext>
            </a:extLst>
          </p:cNvPr>
          <p:cNvSpPr>
            <a:spLocks noGrp="1"/>
          </p:cNvSpPr>
          <p:nvPr>
            <p:ph type="title"/>
          </p:nvPr>
        </p:nvSpPr>
        <p:spPr>
          <a:xfrm>
            <a:off x="1141413" y="396240"/>
            <a:ext cx="9905998" cy="814042"/>
          </a:xfrm>
        </p:spPr>
        <p:txBody>
          <a:bodyPr/>
          <a:lstStyle/>
          <a:p>
            <a:pPr algn="ctr"/>
            <a:r>
              <a:rPr lang="en-IN" dirty="0"/>
              <a:t>ACTIVITY DIAGRAM</a:t>
            </a:r>
          </a:p>
        </p:txBody>
      </p:sp>
      <p:pic>
        <p:nvPicPr>
          <p:cNvPr id="4" name="Content Placeholder 3">
            <a:extLst>
              <a:ext uri="{FF2B5EF4-FFF2-40B4-BE49-F238E27FC236}">
                <a16:creationId xmlns:a16="http://schemas.microsoft.com/office/drawing/2014/main" id="{F014D068-FC53-0912-88B9-F8C98F1BE8E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06746" y="1290320"/>
            <a:ext cx="8375332" cy="5171440"/>
          </a:xfrm>
          <a:prstGeom prst="rect">
            <a:avLst/>
          </a:prstGeom>
          <a:noFill/>
          <a:ln>
            <a:noFill/>
          </a:ln>
        </p:spPr>
      </p:pic>
    </p:spTree>
    <p:extLst>
      <p:ext uri="{BB962C8B-B14F-4D97-AF65-F5344CB8AC3E}">
        <p14:creationId xmlns:p14="http://schemas.microsoft.com/office/powerpoint/2010/main" val="2742502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60649-1A4D-7C77-329E-C56B7DA55A58}"/>
              </a:ext>
            </a:extLst>
          </p:cNvPr>
          <p:cNvSpPr>
            <a:spLocks noGrp="1"/>
          </p:cNvSpPr>
          <p:nvPr>
            <p:ph type="title"/>
          </p:nvPr>
        </p:nvSpPr>
        <p:spPr>
          <a:xfrm>
            <a:off x="1143001" y="2714473"/>
            <a:ext cx="9905998" cy="1429054"/>
          </a:xfrm>
        </p:spPr>
        <p:txBody>
          <a:bodyPr/>
          <a:lstStyle/>
          <a:p>
            <a:pPr algn="ctr"/>
            <a:r>
              <a:rPr lang="en-IN" dirty="0"/>
              <a:t>THANK YOU</a:t>
            </a:r>
          </a:p>
        </p:txBody>
      </p:sp>
    </p:spTree>
    <p:extLst>
      <p:ext uri="{BB962C8B-B14F-4D97-AF65-F5344CB8AC3E}">
        <p14:creationId xmlns:p14="http://schemas.microsoft.com/office/powerpoint/2010/main" val="4203892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A8657-E2ED-D2A2-95DC-F5A8DA54C93F}"/>
              </a:ext>
            </a:extLst>
          </p:cNvPr>
          <p:cNvSpPr>
            <a:spLocks noGrp="1"/>
          </p:cNvSpPr>
          <p:nvPr>
            <p:ph type="title"/>
          </p:nvPr>
        </p:nvSpPr>
        <p:spPr>
          <a:xfrm>
            <a:off x="1141413" y="618518"/>
            <a:ext cx="9905998" cy="702282"/>
          </a:xfrm>
        </p:spPr>
        <p:txBody>
          <a:bodyPr/>
          <a:lstStyle/>
          <a:p>
            <a:r>
              <a:rPr lang="en-IN" dirty="0"/>
              <a:t>abstract</a:t>
            </a:r>
          </a:p>
        </p:txBody>
      </p:sp>
      <p:sp>
        <p:nvSpPr>
          <p:cNvPr id="3" name="Content Placeholder 2">
            <a:extLst>
              <a:ext uri="{FF2B5EF4-FFF2-40B4-BE49-F238E27FC236}">
                <a16:creationId xmlns:a16="http://schemas.microsoft.com/office/drawing/2014/main" id="{9642E9D0-DCA4-7ECF-227D-2BF466E3C34B}"/>
              </a:ext>
            </a:extLst>
          </p:cNvPr>
          <p:cNvSpPr>
            <a:spLocks noGrp="1"/>
          </p:cNvSpPr>
          <p:nvPr>
            <p:ph idx="1"/>
          </p:nvPr>
        </p:nvSpPr>
        <p:spPr>
          <a:xfrm>
            <a:off x="1141412" y="1320800"/>
            <a:ext cx="9905999" cy="5222240"/>
          </a:xfrm>
        </p:spPr>
        <p:txBody>
          <a:bodyPr>
            <a:normAutofit fontScale="92500" lnSpcReduction="20000"/>
          </a:bodyPr>
          <a:lstStyle/>
          <a:p>
            <a:pPr algn="l"/>
            <a:r>
              <a:rPr lang="en-US" sz="1500" b="0" i="0" dirty="0">
                <a:effectLst/>
                <a:latin typeface="+mj-lt"/>
              </a:rPr>
              <a:t>"Park Harbour" is an innovative online web application designed to address the ever-growing parking challenges in urban and crowded areas. The platform serves as a comprehensive solution, connecting vehicle owners in need of parking spaces with individuals willing to provide secure parking facilities for 2 and 4-wheeler vehicles.</a:t>
            </a:r>
          </a:p>
          <a:p>
            <a:pPr algn="l"/>
            <a:r>
              <a:rPr lang="en-US" sz="1500" b="0" i="0" dirty="0">
                <a:effectLst/>
                <a:latin typeface="+mj-lt"/>
              </a:rPr>
              <a:t>The application simplifies the process of finding parking spots by offering a user-friendly interface that allows users to locate available parking spaces in real-time, based on their specific location and preferences. Through Park Harbour, users can seamlessly reserve parking spaces, ensuring a hassle-free experience and reducing the stress associated with parking in densely populated areas.</a:t>
            </a:r>
          </a:p>
          <a:p>
            <a:pPr algn="l"/>
            <a:r>
              <a:rPr lang="en-US" sz="1500" b="0" i="0" dirty="0">
                <a:effectLst/>
                <a:latin typeface="+mj-lt"/>
              </a:rPr>
              <a:t>Notably, Park Harbour goes beyond merely assisting vehicle owners in their quest for parking. The platform also empowers individuals to become parking providers, offering their available parking spaces to those in need. This dual-sided approach not only addresses the scarcity of parking but also opens up new opportunities for providers to earn additional income by monetizing their unused parking spaces.</a:t>
            </a:r>
          </a:p>
          <a:p>
            <a:pPr algn="l"/>
            <a:r>
              <a:rPr lang="en-US" sz="1500" b="0" i="0" dirty="0">
                <a:effectLst/>
                <a:latin typeface="+mj-lt"/>
              </a:rPr>
              <a:t>Safety is a paramount concern, and Park Harbour prioritizes it by implementing robust security measures, ensuring the well-being of users' vehicles. The platform leverages advanced technologies to enhance the overall parking experience, promoting a sense of security and reliability.</a:t>
            </a:r>
          </a:p>
          <a:p>
            <a:pPr algn="l"/>
            <a:r>
              <a:rPr lang="en-US" sz="1500" b="0" i="0" dirty="0">
                <a:effectLst/>
                <a:latin typeface="+mj-lt"/>
              </a:rPr>
              <a:t>The positive impact of Park Harbour extends beyond convenience and safety, contributing to the economic well-being of the community. By enabling individuals to earn supplementary income from their homes by providing parking spaces, the platform fosters a collaborative and mutually beneficial environment.</a:t>
            </a:r>
          </a:p>
          <a:p>
            <a:pPr algn="l"/>
            <a:r>
              <a:rPr lang="en-US" sz="1500" b="0" i="0" dirty="0">
                <a:effectLst/>
                <a:latin typeface="+mj-lt"/>
              </a:rPr>
              <a:t>In summary, Park Harbour emerges as a transformative force in the realm of urban parking, mitigating parking challenges, enhancing safety, and creating economic opportunities for individuals. Through its user-centric approach, the platform aims to redefine the urban parking landscape, making it more efficient, secure, and community-driven.</a:t>
            </a:r>
          </a:p>
          <a:p>
            <a:endParaRPr lang="en-IN" sz="1800" dirty="0"/>
          </a:p>
        </p:txBody>
      </p:sp>
    </p:spTree>
    <p:extLst>
      <p:ext uri="{BB962C8B-B14F-4D97-AF65-F5344CB8AC3E}">
        <p14:creationId xmlns:p14="http://schemas.microsoft.com/office/powerpoint/2010/main" val="4119767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9F2D0-47CE-5044-1C45-FEB795043738}"/>
              </a:ext>
            </a:extLst>
          </p:cNvPr>
          <p:cNvSpPr>
            <a:spLocks noGrp="1"/>
          </p:cNvSpPr>
          <p:nvPr>
            <p:ph type="title"/>
          </p:nvPr>
        </p:nvSpPr>
        <p:spPr/>
        <p:txBody>
          <a:bodyPr/>
          <a:lstStyle/>
          <a:p>
            <a:r>
              <a:rPr lang="en-IN" dirty="0"/>
              <a:t>Software requirements specifications</a:t>
            </a:r>
          </a:p>
        </p:txBody>
      </p:sp>
      <p:pic>
        <p:nvPicPr>
          <p:cNvPr id="12" name="Picture Placeholder 11">
            <a:extLst>
              <a:ext uri="{FF2B5EF4-FFF2-40B4-BE49-F238E27FC236}">
                <a16:creationId xmlns:a16="http://schemas.microsoft.com/office/drawing/2014/main" id="{5CBC60F4-7EBC-6B32-14AF-720D0C892835}"/>
              </a:ext>
            </a:extLst>
          </p:cNvPr>
          <p:cNvPicPr>
            <a:picLocks noGrp="1" noChangeAspect="1"/>
          </p:cNvPicPr>
          <p:nvPr>
            <p:ph type="pic" idx="1"/>
          </p:nvPr>
        </p:nvPicPr>
        <p:blipFill>
          <a:blip r:embed="rId2"/>
          <a:srcRect t="8796" b="8796"/>
          <a:stretch>
            <a:fillRect/>
          </a:stretch>
        </p:blipFill>
        <p:spPr/>
      </p:pic>
      <p:sp>
        <p:nvSpPr>
          <p:cNvPr id="4" name="Text Placeholder 3">
            <a:extLst>
              <a:ext uri="{FF2B5EF4-FFF2-40B4-BE49-F238E27FC236}">
                <a16:creationId xmlns:a16="http://schemas.microsoft.com/office/drawing/2014/main" id="{DE92C622-471B-BB5E-3BA4-CD1FE1DD4116}"/>
              </a:ext>
            </a:extLst>
          </p:cNvPr>
          <p:cNvSpPr>
            <a:spLocks noGrp="1"/>
          </p:cNvSpPr>
          <p:nvPr>
            <p:ph type="body" sz="half" idx="2"/>
          </p:nvPr>
        </p:nvSpPr>
        <p:spPr/>
        <p:txBody>
          <a:bodyPr/>
          <a:lstStyle/>
          <a:p>
            <a:r>
              <a:rPr lang="en-IN" dirty="0"/>
              <a:t>INTRODUCTION</a:t>
            </a:r>
          </a:p>
        </p:txBody>
      </p:sp>
    </p:spTree>
    <p:extLst>
      <p:ext uri="{BB962C8B-B14F-4D97-AF65-F5344CB8AC3E}">
        <p14:creationId xmlns:p14="http://schemas.microsoft.com/office/powerpoint/2010/main" val="711358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79967-6059-FAF3-87A7-AB86E78A580D}"/>
              </a:ext>
            </a:extLst>
          </p:cNvPr>
          <p:cNvSpPr>
            <a:spLocks noGrp="1"/>
          </p:cNvSpPr>
          <p:nvPr>
            <p:ph type="title"/>
          </p:nvPr>
        </p:nvSpPr>
        <p:spPr>
          <a:xfrm>
            <a:off x="1141412" y="883920"/>
            <a:ext cx="9905998" cy="680893"/>
          </a:xfrm>
        </p:spPr>
        <p:txBody>
          <a:bodyPr>
            <a:normAutofit/>
          </a:bodyPr>
          <a:lstStyle/>
          <a:p>
            <a:r>
              <a:rPr lang="en-IN" sz="3200" dirty="0"/>
              <a:t>1.1 PURPOSE</a:t>
            </a:r>
          </a:p>
        </p:txBody>
      </p:sp>
      <p:sp>
        <p:nvSpPr>
          <p:cNvPr id="3" name="Content Placeholder 2">
            <a:extLst>
              <a:ext uri="{FF2B5EF4-FFF2-40B4-BE49-F238E27FC236}">
                <a16:creationId xmlns:a16="http://schemas.microsoft.com/office/drawing/2014/main" id="{BD40ACA1-E759-3329-F0CC-2F54A9250627}"/>
              </a:ext>
            </a:extLst>
          </p:cNvPr>
          <p:cNvSpPr>
            <a:spLocks noGrp="1"/>
          </p:cNvSpPr>
          <p:nvPr>
            <p:ph idx="1"/>
          </p:nvPr>
        </p:nvSpPr>
        <p:spPr>
          <a:xfrm>
            <a:off x="1141411" y="1564813"/>
            <a:ext cx="9905999" cy="1655544"/>
          </a:xfrm>
        </p:spPr>
        <p:txBody>
          <a:bodyPr>
            <a:normAutofit/>
          </a:bodyPr>
          <a:lstStyle/>
          <a:p>
            <a:r>
              <a:rPr lang="en-US" sz="2000" b="0" i="0" dirty="0">
                <a:effectLst/>
              </a:rPr>
              <a:t>The purpose of the "Park Harbour" web application is to provide a user-friendly platform that addresses urban parking challenges by connecting vehicle owners with available parking spaces. It aims to streamline the parking process, enhance safety, and create economic opportunities for individuals willing to offer their parking spaces.</a:t>
            </a:r>
            <a:endParaRPr lang="en-IN" sz="2000" dirty="0"/>
          </a:p>
        </p:txBody>
      </p:sp>
      <p:sp>
        <p:nvSpPr>
          <p:cNvPr id="4" name="Title 1">
            <a:extLst>
              <a:ext uri="{FF2B5EF4-FFF2-40B4-BE49-F238E27FC236}">
                <a16:creationId xmlns:a16="http://schemas.microsoft.com/office/drawing/2014/main" id="{5E87F64D-6834-3BDF-4EE0-A52AAC8A17DD}"/>
              </a:ext>
            </a:extLst>
          </p:cNvPr>
          <p:cNvSpPr txBox="1">
            <a:spLocks/>
          </p:cNvSpPr>
          <p:nvPr/>
        </p:nvSpPr>
        <p:spPr>
          <a:xfrm>
            <a:off x="1141412" y="3470004"/>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1.2 SCOPE</a:t>
            </a:r>
          </a:p>
        </p:txBody>
      </p:sp>
      <p:sp>
        <p:nvSpPr>
          <p:cNvPr id="5" name="Content Placeholder 2">
            <a:extLst>
              <a:ext uri="{FF2B5EF4-FFF2-40B4-BE49-F238E27FC236}">
                <a16:creationId xmlns:a16="http://schemas.microsoft.com/office/drawing/2014/main" id="{FD345FDA-344B-EDFC-86DB-EC16867AE821}"/>
              </a:ext>
            </a:extLst>
          </p:cNvPr>
          <p:cNvSpPr txBox="1">
            <a:spLocks/>
          </p:cNvSpPr>
          <p:nvPr/>
        </p:nvSpPr>
        <p:spPr>
          <a:xfrm>
            <a:off x="1141411" y="4150897"/>
            <a:ext cx="9905999" cy="131785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The application will be built using Java, ReactJS, MySQL, and </a:t>
            </a:r>
            <a:r>
              <a:rPr lang="en-US" sz="2000" dirty="0" err="1"/>
              <a:t>SpringBoot</a:t>
            </a:r>
            <a:r>
              <a:rPr lang="en-US" sz="2000" dirty="0"/>
              <a:t>. It will support real-time location-based searches, reservation functionalities, and a dual-sided approach allowing users to find parking spaces and individuals to become parking providers.</a:t>
            </a:r>
            <a:endParaRPr lang="en-IN" sz="2000" dirty="0"/>
          </a:p>
        </p:txBody>
      </p:sp>
    </p:spTree>
    <p:extLst>
      <p:ext uri="{BB962C8B-B14F-4D97-AF65-F5344CB8AC3E}">
        <p14:creationId xmlns:p14="http://schemas.microsoft.com/office/powerpoint/2010/main" val="2707556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3B4BB9-C6ED-D6E1-BEF1-0A49ACE103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5C10A4-03DC-E7BC-7BA1-48A87C076B8D}"/>
              </a:ext>
            </a:extLst>
          </p:cNvPr>
          <p:cNvSpPr>
            <a:spLocks noGrp="1"/>
          </p:cNvSpPr>
          <p:nvPr>
            <p:ph type="title"/>
          </p:nvPr>
        </p:nvSpPr>
        <p:spPr>
          <a:xfrm>
            <a:off x="1141409" y="139542"/>
            <a:ext cx="9905998" cy="680893"/>
          </a:xfrm>
        </p:spPr>
        <p:txBody>
          <a:bodyPr/>
          <a:lstStyle/>
          <a:p>
            <a:pPr algn="ctr"/>
            <a:r>
              <a:rPr lang="en-IN" dirty="0"/>
              <a:t>SYSTEM OVERVIEW</a:t>
            </a:r>
          </a:p>
        </p:txBody>
      </p:sp>
      <p:sp>
        <p:nvSpPr>
          <p:cNvPr id="3" name="Content Placeholder 2">
            <a:extLst>
              <a:ext uri="{FF2B5EF4-FFF2-40B4-BE49-F238E27FC236}">
                <a16:creationId xmlns:a16="http://schemas.microsoft.com/office/drawing/2014/main" id="{ED0880C6-ECC1-B13A-FE9D-CF2E3BD354D7}"/>
              </a:ext>
            </a:extLst>
          </p:cNvPr>
          <p:cNvSpPr>
            <a:spLocks noGrp="1"/>
          </p:cNvSpPr>
          <p:nvPr>
            <p:ph idx="1"/>
          </p:nvPr>
        </p:nvSpPr>
        <p:spPr>
          <a:xfrm>
            <a:off x="1141409" y="1518172"/>
            <a:ext cx="9905999" cy="1229936"/>
          </a:xfrm>
        </p:spPr>
        <p:txBody>
          <a:bodyPr>
            <a:normAutofit/>
          </a:bodyPr>
          <a:lstStyle/>
          <a:p>
            <a:r>
              <a:rPr lang="en-US" sz="2000" b="0" i="0" dirty="0">
                <a:effectLst/>
              </a:rPr>
              <a:t>"Park Harbour" will consist of a web-based interface accessible to users and parking providers. The system will utilize Java and Spring Boot for backend development, ReactJS for the frontend, and MySQL for database management.</a:t>
            </a:r>
            <a:endParaRPr lang="en-IN" sz="2000" dirty="0"/>
          </a:p>
        </p:txBody>
      </p:sp>
      <p:sp>
        <p:nvSpPr>
          <p:cNvPr id="4" name="Title 1">
            <a:extLst>
              <a:ext uri="{FF2B5EF4-FFF2-40B4-BE49-F238E27FC236}">
                <a16:creationId xmlns:a16="http://schemas.microsoft.com/office/drawing/2014/main" id="{A94CFF97-C84C-2D71-AACA-DD412F7DBB9B}"/>
              </a:ext>
            </a:extLst>
          </p:cNvPr>
          <p:cNvSpPr txBox="1">
            <a:spLocks/>
          </p:cNvSpPr>
          <p:nvPr/>
        </p:nvSpPr>
        <p:spPr>
          <a:xfrm>
            <a:off x="1141409" y="820435"/>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2.1 SYSTEM DESCRIPTION</a:t>
            </a:r>
          </a:p>
        </p:txBody>
      </p:sp>
      <p:sp>
        <p:nvSpPr>
          <p:cNvPr id="5" name="Title 1">
            <a:extLst>
              <a:ext uri="{FF2B5EF4-FFF2-40B4-BE49-F238E27FC236}">
                <a16:creationId xmlns:a16="http://schemas.microsoft.com/office/drawing/2014/main" id="{59298CF0-0902-7A73-6CE2-5AA7E3DF57D3}"/>
              </a:ext>
            </a:extLst>
          </p:cNvPr>
          <p:cNvSpPr txBox="1">
            <a:spLocks/>
          </p:cNvSpPr>
          <p:nvPr/>
        </p:nvSpPr>
        <p:spPr>
          <a:xfrm>
            <a:off x="1141409" y="2718515"/>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2.2 FEATURES</a:t>
            </a:r>
          </a:p>
        </p:txBody>
      </p:sp>
      <p:sp>
        <p:nvSpPr>
          <p:cNvPr id="6" name="Content Placeholder 2">
            <a:extLst>
              <a:ext uri="{FF2B5EF4-FFF2-40B4-BE49-F238E27FC236}">
                <a16:creationId xmlns:a16="http://schemas.microsoft.com/office/drawing/2014/main" id="{789FBA3D-D338-1F8A-1E6C-F3B1576E9976}"/>
              </a:ext>
            </a:extLst>
          </p:cNvPr>
          <p:cNvSpPr txBox="1">
            <a:spLocks/>
          </p:cNvSpPr>
          <p:nvPr/>
        </p:nvSpPr>
        <p:spPr>
          <a:xfrm>
            <a:off x="1141408" y="3445845"/>
            <a:ext cx="9905999" cy="2518611"/>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User registration and authentication</a:t>
            </a:r>
          </a:p>
          <a:p>
            <a:r>
              <a:rPr lang="en-US" sz="2000" dirty="0"/>
              <a:t>Real-time location-based parking search</a:t>
            </a:r>
          </a:p>
          <a:p>
            <a:r>
              <a:rPr lang="en-US" sz="2000" dirty="0"/>
              <a:t>Reservation and payment functionality</a:t>
            </a:r>
          </a:p>
          <a:p>
            <a:r>
              <a:rPr lang="en-US" sz="2000" dirty="0"/>
              <a:t>Dual-sided system for users and parking providers</a:t>
            </a:r>
          </a:p>
          <a:p>
            <a:r>
              <a:rPr lang="en-US" sz="2000" dirty="0"/>
              <a:t>Secure user data management</a:t>
            </a:r>
          </a:p>
          <a:p>
            <a:r>
              <a:rPr lang="en-US" sz="2000" dirty="0"/>
              <a:t>Robust safety measures for vehicle protection</a:t>
            </a:r>
          </a:p>
        </p:txBody>
      </p:sp>
    </p:spTree>
    <p:extLst>
      <p:ext uri="{BB962C8B-B14F-4D97-AF65-F5344CB8AC3E}">
        <p14:creationId xmlns:p14="http://schemas.microsoft.com/office/powerpoint/2010/main" val="1677128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F2CF8-877D-06F9-4F48-602E304901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4B9878-C3C7-9FCD-EEF4-8FD58CD6F836}"/>
              </a:ext>
            </a:extLst>
          </p:cNvPr>
          <p:cNvSpPr>
            <a:spLocks noGrp="1"/>
          </p:cNvSpPr>
          <p:nvPr>
            <p:ph type="title"/>
          </p:nvPr>
        </p:nvSpPr>
        <p:spPr>
          <a:xfrm>
            <a:off x="1141411" y="357385"/>
            <a:ext cx="9905998" cy="680893"/>
          </a:xfrm>
        </p:spPr>
        <p:txBody>
          <a:bodyPr/>
          <a:lstStyle/>
          <a:p>
            <a:pPr algn="ctr"/>
            <a:r>
              <a:rPr lang="en-IN" dirty="0"/>
              <a:t>FUNCTIONAL REQUIREMENTS</a:t>
            </a:r>
          </a:p>
        </p:txBody>
      </p:sp>
      <p:sp>
        <p:nvSpPr>
          <p:cNvPr id="3" name="Content Placeholder 2">
            <a:extLst>
              <a:ext uri="{FF2B5EF4-FFF2-40B4-BE49-F238E27FC236}">
                <a16:creationId xmlns:a16="http://schemas.microsoft.com/office/drawing/2014/main" id="{4DDA1B39-4DD1-8F6B-7390-36F32AF6222F}"/>
              </a:ext>
            </a:extLst>
          </p:cNvPr>
          <p:cNvSpPr>
            <a:spLocks noGrp="1"/>
          </p:cNvSpPr>
          <p:nvPr>
            <p:ph idx="1"/>
          </p:nvPr>
        </p:nvSpPr>
        <p:spPr>
          <a:xfrm>
            <a:off x="653731" y="1711142"/>
            <a:ext cx="5777549" cy="3653338"/>
          </a:xfrm>
        </p:spPr>
        <p:txBody>
          <a:bodyPr>
            <a:normAutofit/>
          </a:bodyPr>
          <a:lstStyle/>
          <a:p>
            <a:pPr algn="l">
              <a:buFont typeface="Arial" panose="020B0604020202020204" pitchFamily="34" charset="0"/>
              <a:buChar char="•"/>
            </a:pPr>
            <a:r>
              <a:rPr lang="en-US" sz="2000" b="0" i="0" dirty="0">
                <a:effectLst/>
              </a:rPr>
              <a:t>User registration and login</a:t>
            </a:r>
          </a:p>
          <a:p>
            <a:pPr algn="l">
              <a:buFont typeface="Arial" panose="020B0604020202020204" pitchFamily="34" charset="0"/>
              <a:buChar char="•"/>
            </a:pPr>
            <a:r>
              <a:rPr lang="en-US" sz="2000" b="0" i="0" dirty="0">
                <a:effectLst/>
              </a:rPr>
              <a:t>User profile management and User vehicle management</a:t>
            </a:r>
          </a:p>
          <a:p>
            <a:pPr algn="l">
              <a:buFont typeface="Arial" panose="020B0604020202020204" pitchFamily="34" charset="0"/>
              <a:buChar char="•"/>
            </a:pPr>
            <a:r>
              <a:rPr lang="en-US" sz="2000" b="0" i="0" dirty="0">
                <a:effectLst/>
              </a:rPr>
              <a:t>Real-time parking space search</a:t>
            </a:r>
          </a:p>
          <a:p>
            <a:pPr algn="l">
              <a:buFont typeface="Arial" panose="020B0604020202020204" pitchFamily="34" charset="0"/>
              <a:buChar char="•"/>
            </a:pPr>
            <a:r>
              <a:rPr lang="en-US" sz="2000" b="0" i="0" dirty="0">
                <a:effectLst/>
              </a:rPr>
              <a:t>Reservation and payment processing</a:t>
            </a:r>
          </a:p>
          <a:p>
            <a:pPr algn="l">
              <a:buFont typeface="Arial" panose="020B0604020202020204" pitchFamily="34" charset="0"/>
              <a:buChar char="•"/>
            </a:pPr>
            <a:r>
              <a:rPr lang="en-US" sz="2000" dirty="0"/>
              <a:t>Order History</a:t>
            </a:r>
            <a:r>
              <a:rPr lang="en-US" sz="2000" b="0" i="0" dirty="0">
                <a:effectLst/>
              </a:rPr>
              <a:t> for users </a:t>
            </a:r>
          </a:p>
          <a:p>
            <a:pPr algn="l">
              <a:buFont typeface="Arial" panose="020B0604020202020204" pitchFamily="34" charset="0"/>
              <a:buChar char="•"/>
            </a:pPr>
            <a:r>
              <a:rPr lang="en-US" sz="2000" b="0" i="0" dirty="0">
                <a:effectLst/>
              </a:rPr>
              <a:t>Review and Feedback for Parking spaces </a:t>
            </a:r>
          </a:p>
          <a:p>
            <a:pPr algn="l">
              <a:buFont typeface="Arial" panose="020B0604020202020204" pitchFamily="34" charset="0"/>
              <a:buChar char="•"/>
            </a:pPr>
            <a:endParaRPr lang="en-US" b="0" i="0" dirty="0">
              <a:effectLst/>
            </a:endParaRPr>
          </a:p>
          <a:p>
            <a:pPr marL="0" indent="0" algn="l">
              <a:buNone/>
            </a:pPr>
            <a:endParaRPr lang="en-US" b="0" i="0" dirty="0">
              <a:solidFill>
                <a:srgbClr val="0D0D0D"/>
              </a:solidFill>
              <a:effectLst/>
              <a:latin typeface="Söhne"/>
            </a:endParaRPr>
          </a:p>
        </p:txBody>
      </p:sp>
      <p:sp>
        <p:nvSpPr>
          <p:cNvPr id="4" name="Title 1">
            <a:extLst>
              <a:ext uri="{FF2B5EF4-FFF2-40B4-BE49-F238E27FC236}">
                <a16:creationId xmlns:a16="http://schemas.microsoft.com/office/drawing/2014/main" id="{8D6305EB-0CF2-A2CD-C2BB-76916160C7E6}"/>
              </a:ext>
            </a:extLst>
          </p:cNvPr>
          <p:cNvSpPr txBox="1">
            <a:spLocks/>
          </p:cNvSpPr>
          <p:nvPr/>
        </p:nvSpPr>
        <p:spPr>
          <a:xfrm>
            <a:off x="895981" y="1045366"/>
            <a:ext cx="4954589"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3.1 USER MODULE</a:t>
            </a:r>
          </a:p>
        </p:txBody>
      </p:sp>
      <p:sp>
        <p:nvSpPr>
          <p:cNvPr id="5" name="Title 1">
            <a:extLst>
              <a:ext uri="{FF2B5EF4-FFF2-40B4-BE49-F238E27FC236}">
                <a16:creationId xmlns:a16="http://schemas.microsoft.com/office/drawing/2014/main" id="{D6F553EE-A439-D65E-2127-C684B1B4CE14}"/>
              </a:ext>
            </a:extLst>
          </p:cNvPr>
          <p:cNvSpPr txBox="1">
            <a:spLocks/>
          </p:cNvSpPr>
          <p:nvPr/>
        </p:nvSpPr>
        <p:spPr>
          <a:xfrm>
            <a:off x="5850570" y="1076539"/>
            <a:ext cx="5777549" cy="6577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3.2 parking provider module</a:t>
            </a:r>
          </a:p>
        </p:txBody>
      </p:sp>
      <p:sp>
        <p:nvSpPr>
          <p:cNvPr id="6" name="Content Placeholder 2">
            <a:extLst>
              <a:ext uri="{FF2B5EF4-FFF2-40B4-BE49-F238E27FC236}">
                <a16:creationId xmlns:a16="http://schemas.microsoft.com/office/drawing/2014/main" id="{48601B21-967E-D87A-C2E3-42A853923ADB}"/>
              </a:ext>
            </a:extLst>
          </p:cNvPr>
          <p:cNvSpPr txBox="1">
            <a:spLocks/>
          </p:cNvSpPr>
          <p:nvPr/>
        </p:nvSpPr>
        <p:spPr>
          <a:xfrm>
            <a:off x="6092819" y="1726259"/>
            <a:ext cx="4954590" cy="3653338"/>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Provider registration and login</a:t>
            </a:r>
          </a:p>
          <a:p>
            <a:r>
              <a:rPr lang="en-US" sz="2000" dirty="0"/>
              <a:t>Parking space listing</a:t>
            </a:r>
          </a:p>
          <a:p>
            <a:r>
              <a:rPr lang="en-US" sz="2000" dirty="0"/>
              <a:t>Reservation confirmation and denial</a:t>
            </a:r>
          </a:p>
          <a:p>
            <a:r>
              <a:rPr lang="en-US" sz="2000" dirty="0"/>
              <a:t>Earnings tracking and management</a:t>
            </a:r>
          </a:p>
          <a:p>
            <a:r>
              <a:rPr lang="en-US" sz="2000" dirty="0"/>
              <a:t>Reviews management and Parking history</a:t>
            </a:r>
          </a:p>
        </p:txBody>
      </p:sp>
    </p:spTree>
    <p:extLst>
      <p:ext uri="{BB962C8B-B14F-4D97-AF65-F5344CB8AC3E}">
        <p14:creationId xmlns:p14="http://schemas.microsoft.com/office/powerpoint/2010/main" val="1648456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BF23F7-A6D6-F144-A36F-FB7CD0FAC3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350C06-DC5A-432A-E59A-B6007D6E9E19}"/>
              </a:ext>
            </a:extLst>
          </p:cNvPr>
          <p:cNvSpPr>
            <a:spLocks noGrp="1"/>
          </p:cNvSpPr>
          <p:nvPr>
            <p:ph type="title"/>
          </p:nvPr>
        </p:nvSpPr>
        <p:spPr>
          <a:xfrm>
            <a:off x="1143001" y="1138283"/>
            <a:ext cx="9905998" cy="680893"/>
          </a:xfrm>
        </p:spPr>
        <p:txBody>
          <a:bodyPr>
            <a:normAutofit/>
          </a:bodyPr>
          <a:lstStyle/>
          <a:p>
            <a:r>
              <a:rPr lang="en-IN" sz="3200" dirty="0"/>
              <a:t>3.3 admin module</a:t>
            </a:r>
          </a:p>
        </p:txBody>
      </p:sp>
      <p:sp>
        <p:nvSpPr>
          <p:cNvPr id="3" name="Content Placeholder 2">
            <a:extLst>
              <a:ext uri="{FF2B5EF4-FFF2-40B4-BE49-F238E27FC236}">
                <a16:creationId xmlns:a16="http://schemas.microsoft.com/office/drawing/2014/main" id="{45758513-8999-9919-F966-01429FD16139}"/>
              </a:ext>
            </a:extLst>
          </p:cNvPr>
          <p:cNvSpPr>
            <a:spLocks noGrp="1"/>
          </p:cNvSpPr>
          <p:nvPr>
            <p:ph idx="1"/>
          </p:nvPr>
        </p:nvSpPr>
        <p:spPr>
          <a:xfrm>
            <a:off x="1143000" y="1819176"/>
            <a:ext cx="9905999" cy="3660426"/>
          </a:xfrm>
        </p:spPr>
        <p:txBody>
          <a:bodyPr>
            <a:normAutofit/>
          </a:bodyPr>
          <a:lstStyle/>
          <a:p>
            <a:pPr algn="l">
              <a:buFont typeface="Arial" panose="020B0604020202020204" pitchFamily="34" charset="0"/>
              <a:buChar char="•"/>
            </a:pPr>
            <a:r>
              <a:rPr lang="en-US" sz="2000" b="0" i="0" dirty="0">
                <a:effectLst/>
              </a:rPr>
              <a:t>Admin login and authentication</a:t>
            </a:r>
          </a:p>
          <a:p>
            <a:pPr algn="l">
              <a:buFont typeface="Arial" panose="020B0604020202020204" pitchFamily="34" charset="0"/>
              <a:buChar char="•"/>
            </a:pPr>
            <a:r>
              <a:rPr lang="en-US" sz="2000" b="0" i="0" dirty="0">
                <a:effectLst/>
              </a:rPr>
              <a:t>Parking fee management and updates</a:t>
            </a:r>
          </a:p>
          <a:p>
            <a:pPr algn="l">
              <a:buFont typeface="Arial" panose="020B0604020202020204" pitchFamily="34" charset="0"/>
              <a:buChar char="•"/>
            </a:pPr>
            <a:r>
              <a:rPr lang="en-US" sz="2000" b="0" i="0" dirty="0">
                <a:effectLst/>
              </a:rPr>
              <a:t>User and provider oversight</a:t>
            </a:r>
          </a:p>
          <a:p>
            <a:pPr algn="l">
              <a:buFont typeface="Arial" panose="020B0604020202020204" pitchFamily="34" charset="0"/>
              <a:buChar char="•"/>
            </a:pPr>
            <a:r>
              <a:rPr lang="en-US" sz="2000" b="0" i="0" dirty="0">
                <a:effectLst/>
              </a:rPr>
              <a:t>Issue management and resolution</a:t>
            </a:r>
          </a:p>
          <a:p>
            <a:pPr algn="l">
              <a:buFont typeface="Arial" panose="020B0604020202020204" pitchFamily="34" charset="0"/>
              <a:buChar char="•"/>
            </a:pPr>
            <a:r>
              <a:rPr lang="en-US" sz="2000" b="0" i="0" dirty="0">
                <a:effectLst/>
              </a:rPr>
              <a:t>Customer care support and communication</a:t>
            </a:r>
          </a:p>
        </p:txBody>
      </p:sp>
    </p:spTree>
    <p:extLst>
      <p:ext uri="{BB962C8B-B14F-4D97-AF65-F5344CB8AC3E}">
        <p14:creationId xmlns:p14="http://schemas.microsoft.com/office/powerpoint/2010/main" val="3641695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3A7C81-FA14-B283-6941-84C20D0ED3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C86FA3-CE9F-2C09-34B2-15BDA096A025}"/>
              </a:ext>
            </a:extLst>
          </p:cNvPr>
          <p:cNvSpPr>
            <a:spLocks noGrp="1"/>
          </p:cNvSpPr>
          <p:nvPr>
            <p:ph type="title"/>
          </p:nvPr>
        </p:nvSpPr>
        <p:spPr>
          <a:xfrm>
            <a:off x="1141411" y="357385"/>
            <a:ext cx="9905998" cy="680893"/>
          </a:xfrm>
        </p:spPr>
        <p:txBody>
          <a:bodyPr/>
          <a:lstStyle/>
          <a:p>
            <a:pPr algn="ctr"/>
            <a:r>
              <a:rPr lang="en-IN" dirty="0"/>
              <a:t>Non - FUNCTIONAL REQUIREMENTS</a:t>
            </a:r>
          </a:p>
        </p:txBody>
      </p:sp>
      <p:sp>
        <p:nvSpPr>
          <p:cNvPr id="3" name="Content Placeholder 2">
            <a:extLst>
              <a:ext uri="{FF2B5EF4-FFF2-40B4-BE49-F238E27FC236}">
                <a16:creationId xmlns:a16="http://schemas.microsoft.com/office/drawing/2014/main" id="{4F875789-7713-A4F6-55E0-8E27F5097710}"/>
              </a:ext>
            </a:extLst>
          </p:cNvPr>
          <p:cNvSpPr>
            <a:spLocks noGrp="1"/>
          </p:cNvSpPr>
          <p:nvPr>
            <p:ph idx="1"/>
          </p:nvPr>
        </p:nvSpPr>
        <p:spPr>
          <a:xfrm>
            <a:off x="1141410" y="1794212"/>
            <a:ext cx="9905999" cy="1014397"/>
          </a:xfrm>
        </p:spPr>
        <p:txBody>
          <a:bodyPr>
            <a:normAutofit/>
          </a:bodyPr>
          <a:lstStyle/>
          <a:p>
            <a:pPr algn="l">
              <a:buFont typeface="Arial" panose="020B0604020202020204" pitchFamily="34" charset="0"/>
              <a:buChar char="•"/>
            </a:pPr>
            <a:r>
              <a:rPr lang="en-US" sz="2000" b="0" i="0" dirty="0">
                <a:effectLst/>
              </a:rPr>
              <a:t>The system shall support a minimum of 1000 simultaneous users.</a:t>
            </a:r>
          </a:p>
          <a:p>
            <a:pPr algn="l">
              <a:buFont typeface="Arial" panose="020B0604020202020204" pitchFamily="34" charset="0"/>
              <a:buChar char="•"/>
            </a:pPr>
            <a:r>
              <a:rPr lang="en-US" sz="2000" b="0" i="0" dirty="0">
                <a:effectLst/>
              </a:rPr>
              <a:t>Response time for search and reservation processes should be within 3 seconds.</a:t>
            </a:r>
          </a:p>
          <a:p>
            <a:pPr algn="l">
              <a:buFont typeface="Arial" panose="020B0604020202020204" pitchFamily="34" charset="0"/>
              <a:buChar char="•"/>
            </a:pPr>
            <a:endParaRPr lang="en-US" b="0" i="0" dirty="0">
              <a:effectLst/>
            </a:endParaRPr>
          </a:p>
          <a:p>
            <a:pPr marL="0" indent="0" algn="l">
              <a:buNone/>
            </a:pPr>
            <a:endParaRPr lang="en-US" b="0" i="0" dirty="0">
              <a:solidFill>
                <a:srgbClr val="0D0D0D"/>
              </a:solidFill>
              <a:effectLst/>
              <a:latin typeface="Söhne"/>
            </a:endParaRPr>
          </a:p>
        </p:txBody>
      </p:sp>
      <p:sp>
        <p:nvSpPr>
          <p:cNvPr id="4" name="Title 1">
            <a:extLst>
              <a:ext uri="{FF2B5EF4-FFF2-40B4-BE49-F238E27FC236}">
                <a16:creationId xmlns:a16="http://schemas.microsoft.com/office/drawing/2014/main" id="{18653179-AF89-81C3-C398-AEB1954F867B}"/>
              </a:ext>
            </a:extLst>
          </p:cNvPr>
          <p:cNvSpPr txBox="1">
            <a:spLocks/>
          </p:cNvSpPr>
          <p:nvPr/>
        </p:nvSpPr>
        <p:spPr>
          <a:xfrm>
            <a:off x="1141411" y="1113319"/>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dirty="0"/>
              <a:t>4.1 performance </a:t>
            </a:r>
          </a:p>
        </p:txBody>
      </p:sp>
      <p:sp>
        <p:nvSpPr>
          <p:cNvPr id="5" name="Title 1">
            <a:extLst>
              <a:ext uri="{FF2B5EF4-FFF2-40B4-BE49-F238E27FC236}">
                <a16:creationId xmlns:a16="http://schemas.microsoft.com/office/drawing/2014/main" id="{9F966FF8-9B4E-AB33-0A7A-7899F9EC8BB9}"/>
              </a:ext>
            </a:extLst>
          </p:cNvPr>
          <p:cNvSpPr txBox="1">
            <a:spLocks/>
          </p:cNvSpPr>
          <p:nvPr/>
        </p:nvSpPr>
        <p:spPr>
          <a:xfrm>
            <a:off x="1141411" y="2808609"/>
            <a:ext cx="9905998" cy="680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3200"/>
              <a:t>4.2 security</a:t>
            </a:r>
            <a:endParaRPr lang="en-IN" sz="3200" dirty="0"/>
          </a:p>
        </p:txBody>
      </p:sp>
      <p:sp>
        <p:nvSpPr>
          <p:cNvPr id="6" name="Content Placeholder 2">
            <a:extLst>
              <a:ext uri="{FF2B5EF4-FFF2-40B4-BE49-F238E27FC236}">
                <a16:creationId xmlns:a16="http://schemas.microsoft.com/office/drawing/2014/main" id="{D1C58476-3F0C-2F7B-F6EE-59F13931E8BF}"/>
              </a:ext>
            </a:extLst>
          </p:cNvPr>
          <p:cNvSpPr txBox="1">
            <a:spLocks/>
          </p:cNvSpPr>
          <p:nvPr/>
        </p:nvSpPr>
        <p:spPr>
          <a:xfrm>
            <a:off x="1141412" y="3489501"/>
            <a:ext cx="9905999" cy="101439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t>User data and payment information shall be encrypted and securely stored.</a:t>
            </a:r>
          </a:p>
          <a:p>
            <a:r>
              <a:rPr lang="en-US" sz="2000" dirty="0"/>
              <a:t>Access controls and authentication mechanisms shall be implemented.</a:t>
            </a:r>
          </a:p>
        </p:txBody>
      </p:sp>
    </p:spTree>
    <p:extLst>
      <p:ext uri="{BB962C8B-B14F-4D97-AF65-F5344CB8AC3E}">
        <p14:creationId xmlns:p14="http://schemas.microsoft.com/office/powerpoint/2010/main" val="33025305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437</TotalTime>
  <Words>1331</Words>
  <Application>Microsoft Office PowerPoint</Application>
  <PresentationFormat>Widescreen</PresentationFormat>
  <Paragraphs>132</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Söhne</vt:lpstr>
      <vt:lpstr>Tw Cen MT</vt:lpstr>
      <vt:lpstr>Circuit</vt:lpstr>
      <vt:lpstr>Park harbour</vt:lpstr>
      <vt:lpstr>introduction</vt:lpstr>
      <vt:lpstr>abstract</vt:lpstr>
      <vt:lpstr>Software requirements specifications</vt:lpstr>
      <vt:lpstr>1.1 PURPOSE</vt:lpstr>
      <vt:lpstr>SYSTEM OVERVIEW</vt:lpstr>
      <vt:lpstr>FUNCTIONAL REQUIREMENTS</vt:lpstr>
      <vt:lpstr>3.3 admin module</vt:lpstr>
      <vt:lpstr>Non - FUNCTIONAL REQUIREMENTS</vt:lpstr>
      <vt:lpstr>database REQUIREMENTS</vt:lpstr>
      <vt:lpstr>SRS - conclusion</vt:lpstr>
      <vt:lpstr>Hardware REQUIREMENTS</vt:lpstr>
      <vt:lpstr>software REQUIREMENTS</vt:lpstr>
      <vt:lpstr>4 backend :</vt:lpstr>
      <vt:lpstr>U S E R  I N T E R F A C E </vt:lpstr>
      <vt:lpstr>PowerPoint Presentation</vt:lpstr>
      <vt:lpstr>PowerPoint Presentation</vt:lpstr>
      <vt:lpstr>PowerPoint Presentation</vt:lpstr>
      <vt:lpstr>PowerPoint Presentation</vt:lpstr>
      <vt:lpstr>ENTITY RELATIONSHIP DIAGRAM</vt:lpstr>
      <vt:lpstr>Uml diagram</vt:lpstr>
      <vt:lpstr>DFD DIAGRAM 1</vt:lpstr>
      <vt:lpstr>DFD DIAGRAM 2</vt:lpstr>
      <vt:lpstr>SEQUENCE DIAGRAM</vt:lpstr>
      <vt:lpstr>USE-CASE DIAGRAM</vt:lpstr>
      <vt:lpstr>ACTIVITY DIAGRAM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 harbour</dc:title>
  <dc:creator>Aman Gupta</dc:creator>
  <cp:lastModifiedBy>Aman Gupta</cp:lastModifiedBy>
  <cp:revision>18</cp:revision>
  <dcterms:created xsi:type="dcterms:W3CDTF">2024-02-20T18:16:38Z</dcterms:created>
  <dcterms:modified xsi:type="dcterms:W3CDTF">2024-02-21T11:48:03Z</dcterms:modified>
</cp:coreProperties>
</file>

<file path=docProps/thumbnail.jpeg>
</file>